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League Spartan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Luckiest Guy" panose="020B0604020202020204" charset="0"/>
      <p:regular r:id="rId43"/>
    </p:embeddedFont>
    <p:embeddedFont>
      <p:font typeface="Nunito Bold" panose="020B060402020202020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Nunito Bold Italics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.png"/><Relationship Id="rId5" Type="http://schemas.openxmlformats.org/officeDocument/2006/relationships/image" Target="../media/image34.png"/><Relationship Id="rId10" Type="http://schemas.openxmlformats.org/officeDocument/2006/relationships/image" Target="../media/image3.jpe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6.svg"/><Relationship Id="rId4" Type="http://schemas.openxmlformats.org/officeDocument/2006/relationships/image" Target="../media/image38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image" Target="../media/image2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44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33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5.svg"/><Relationship Id="rId24" Type="http://schemas.openxmlformats.org/officeDocument/2006/relationships/image" Target="../media/image50.png"/><Relationship Id="rId32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28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image" Target="../media/image63.svg"/><Relationship Id="rId31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3.svg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image" Target="../media/image71.svg"/><Relationship Id="rId30" Type="http://schemas.openxmlformats.org/officeDocument/2006/relationships/image" Target="../media/image54.png"/><Relationship Id="rId8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8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4.png"/><Relationship Id="rId5" Type="http://schemas.openxmlformats.org/officeDocument/2006/relationships/image" Target="../media/image78.svg"/><Relationship Id="rId10" Type="http://schemas.openxmlformats.org/officeDocument/2006/relationships/image" Target="../media/image3.jpeg"/><Relationship Id="rId4" Type="http://schemas.openxmlformats.org/officeDocument/2006/relationships/image" Target="../media/image57.png"/><Relationship Id="rId9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60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sv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3.jpeg"/><Relationship Id="rId10" Type="http://schemas.openxmlformats.org/officeDocument/2006/relationships/image" Target="../media/image93.sv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0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.png"/><Relationship Id="rId1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11" Type="http://schemas.openxmlformats.org/officeDocument/2006/relationships/image" Target="../media/image10.png"/><Relationship Id="rId5" Type="http://schemas.openxmlformats.org/officeDocument/2006/relationships/image" Target="../media/image6.gif"/><Relationship Id="rId15" Type="http://schemas.openxmlformats.org/officeDocument/2006/relationships/image" Target="../media/image12.png"/><Relationship Id="rId10" Type="http://schemas.openxmlformats.org/officeDocument/2006/relationships/image" Target="../media/image11.svg"/><Relationship Id="rId4" Type="http://schemas.openxmlformats.org/officeDocument/2006/relationships/image" Target="../media/image3.jpe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.jpeg"/><Relationship Id="rId10" Type="http://schemas.openxmlformats.org/officeDocument/2006/relationships/image" Target="../media/image4.png"/><Relationship Id="rId4" Type="http://schemas.openxmlformats.org/officeDocument/2006/relationships/image" Target="../media/image78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12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8.png"/><Relationship Id="rId5" Type="http://schemas.openxmlformats.org/officeDocument/2006/relationships/image" Target="../media/image83.png"/><Relationship Id="rId10" Type="http://schemas.openxmlformats.org/officeDocument/2006/relationships/image" Target="../media/image116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8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2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3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4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5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129.sv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33.sv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3.jpeg"/><Relationship Id="rId9" Type="http://schemas.openxmlformats.org/officeDocument/2006/relationships/image" Target="../media/image1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11" Type="http://schemas.openxmlformats.org/officeDocument/2006/relationships/image" Target="../media/image11.svg"/><Relationship Id="rId5" Type="http://schemas.openxmlformats.org/officeDocument/2006/relationships/image" Target="../media/image6.gif"/><Relationship Id="rId15" Type="http://schemas.openxmlformats.org/officeDocument/2006/relationships/image" Target="../media/image15.svg"/><Relationship Id="rId10" Type="http://schemas.openxmlformats.org/officeDocument/2006/relationships/image" Target="../media/image9.png"/><Relationship Id="rId19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9.sv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8.sv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1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43.svg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2.svg"/><Relationship Id="rId7" Type="http://schemas.openxmlformats.org/officeDocument/2006/relationships/image" Target="../media/image114.png"/><Relationship Id="rId12" Type="http://schemas.openxmlformats.org/officeDocument/2006/relationships/image" Target="../media/image1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svg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0" Type="http://schemas.openxmlformats.org/officeDocument/2006/relationships/image" Target="../media/image154.sv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5081" y="1874856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334143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2375515" y="6423336"/>
            <a:ext cx="2564778" cy="2564778"/>
          </a:xfrm>
          <a:custGeom>
            <a:avLst/>
            <a:gdLst/>
            <a:ahLst/>
            <a:cxnLst/>
            <a:rect l="l" t="t" r="r" b="b"/>
            <a:pathLst>
              <a:path w="2564778" h="2564778">
                <a:moveTo>
                  <a:pt x="0" y="0"/>
                </a:moveTo>
                <a:lnTo>
                  <a:pt x="2564777" y="0"/>
                </a:lnTo>
                <a:lnTo>
                  <a:pt x="2564777" y="2564778"/>
                </a:lnTo>
                <a:lnTo>
                  <a:pt x="0" y="256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30" name="Freeform 30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590320" y="2686758"/>
            <a:ext cx="15184350" cy="146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6"/>
              </a:lnSpc>
            </a:pPr>
            <a:r>
              <a:rPr lang="en-US" sz="10800">
                <a:solidFill>
                  <a:srgbClr val="344C9D"/>
                </a:solidFill>
                <a:latin typeface="Luckiest Guy"/>
              </a:rPr>
              <a:t>BABAK FINAL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0320" y="4067291"/>
            <a:ext cx="15184350" cy="214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9A215"/>
                </a:solidFill>
                <a:latin typeface="Luckiest Guy"/>
              </a:rPr>
              <a:t>INFORMATICS FESTIVAL 2023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A215"/>
                </a:solidFill>
                <a:latin typeface="Luckiest Guy"/>
              </a:rPr>
              <a:t>Data BRAWIJAYA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0320" y="6772594"/>
            <a:ext cx="15184350" cy="183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E81414"/>
                </a:solidFill>
                <a:latin typeface="League Spartan"/>
              </a:rPr>
              <a:t>Hoping drains your energy.</a:t>
            </a:r>
          </a:p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E81414"/>
                </a:solidFill>
                <a:latin typeface="League Spartan"/>
              </a:rPr>
              <a:t>action creates energy.</a:t>
            </a:r>
          </a:p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E81414"/>
                </a:solidFill>
                <a:latin typeface="League Spartan"/>
              </a:rPr>
              <a:t>“Robert Kiyosaki”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6174769"/>
            <a:ext cx="2903842" cy="29195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4253" y="1363426"/>
            <a:ext cx="16036051" cy="700354"/>
            <a:chOff x="0" y="0"/>
            <a:chExt cx="21224515" cy="926954"/>
          </a:xfrm>
        </p:grpSpPr>
        <p:sp>
          <p:nvSpPr>
            <p:cNvPr id="4" name="Freeform 4"/>
            <p:cNvSpPr/>
            <p:nvPr/>
          </p:nvSpPr>
          <p:spPr>
            <a:xfrm>
              <a:off x="36683" y="32007"/>
              <a:ext cx="21151102" cy="862919"/>
            </a:xfrm>
            <a:custGeom>
              <a:avLst/>
              <a:gdLst/>
              <a:ahLst/>
              <a:cxnLst/>
              <a:rect l="l" t="t" r="r" b="b"/>
              <a:pathLst>
                <a:path w="21151102" h="862919">
                  <a:moveTo>
                    <a:pt x="360964" y="0"/>
                  </a:moveTo>
                  <a:lnTo>
                    <a:pt x="20790139" y="0"/>
                  </a:lnTo>
                  <a:cubicBezTo>
                    <a:pt x="20989452" y="0"/>
                    <a:pt x="21151103" y="131764"/>
                    <a:pt x="21151103" y="294255"/>
                  </a:cubicBezTo>
                  <a:lnTo>
                    <a:pt x="21151103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1651" y="0"/>
                    <a:pt x="360964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224469" cy="926934"/>
            </a:xfrm>
            <a:custGeom>
              <a:avLst/>
              <a:gdLst/>
              <a:ahLst/>
              <a:cxnLst/>
              <a:rect l="l" t="t" r="r" b="b"/>
              <a:pathLst>
                <a:path w="21224469" h="926934">
                  <a:moveTo>
                    <a:pt x="397647" y="0"/>
                  </a:moveTo>
                  <a:lnTo>
                    <a:pt x="20826822" y="0"/>
                  </a:lnTo>
                  <a:lnTo>
                    <a:pt x="20826822" y="32007"/>
                  </a:lnTo>
                  <a:lnTo>
                    <a:pt x="20826822" y="0"/>
                  </a:lnTo>
                  <a:cubicBezTo>
                    <a:pt x="21044109" y="0"/>
                    <a:pt x="21224469" y="144033"/>
                    <a:pt x="21224469" y="326262"/>
                  </a:cubicBezTo>
                  <a:lnTo>
                    <a:pt x="21187786" y="326262"/>
                  </a:lnTo>
                  <a:lnTo>
                    <a:pt x="21224469" y="326262"/>
                  </a:lnTo>
                  <a:lnTo>
                    <a:pt x="21224469" y="894926"/>
                  </a:lnTo>
                  <a:cubicBezTo>
                    <a:pt x="21224469" y="912637"/>
                    <a:pt x="21208084" y="926934"/>
                    <a:pt x="21187786" y="926934"/>
                  </a:cubicBezTo>
                  <a:lnTo>
                    <a:pt x="36683" y="926934"/>
                  </a:lnTo>
                  <a:cubicBezTo>
                    <a:pt x="16385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683" y="326262"/>
                  </a:lnTo>
                  <a:lnTo>
                    <a:pt x="0" y="326262"/>
                  </a:lnTo>
                  <a:cubicBezTo>
                    <a:pt x="0" y="144033"/>
                    <a:pt x="180482" y="0"/>
                    <a:pt x="397647" y="0"/>
                  </a:cubicBezTo>
                  <a:cubicBezTo>
                    <a:pt x="404495" y="0"/>
                    <a:pt x="411220" y="1707"/>
                    <a:pt x="417089" y="4908"/>
                  </a:cubicBezTo>
                  <a:lnTo>
                    <a:pt x="397647" y="32007"/>
                  </a:lnTo>
                  <a:lnTo>
                    <a:pt x="397647" y="0"/>
                  </a:lnTo>
                  <a:moveTo>
                    <a:pt x="397647" y="64015"/>
                  </a:moveTo>
                  <a:cubicBezTo>
                    <a:pt x="390799" y="64015"/>
                    <a:pt x="384074" y="62308"/>
                    <a:pt x="378205" y="59107"/>
                  </a:cubicBezTo>
                  <a:lnTo>
                    <a:pt x="397647" y="32007"/>
                  </a:lnTo>
                  <a:lnTo>
                    <a:pt x="397647" y="64015"/>
                  </a:lnTo>
                  <a:cubicBezTo>
                    <a:pt x="216187" y="64015"/>
                    <a:pt x="73367" y="183402"/>
                    <a:pt x="73367" y="326262"/>
                  </a:cubicBezTo>
                  <a:lnTo>
                    <a:pt x="73367" y="894926"/>
                  </a:lnTo>
                  <a:lnTo>
                    <a:pt x="36683" y="894926"/>
                  </a:lnTo>
                  <a:lnTo>
                    <a:pt x="36683" y="862919"/>
                  </a:lnTo>
                  <a:lnTo>
                    <a:pt x="21187786" y="862919"/>
                  </a:lnTo>
                  <a:lnTo>
                    <a:pt x="21187786" y="894926"/>
                  </a:lnTo>
                  <a:lnTo>
                    <a:pt x="21151103" y="894926"/>
                  </a:lnTo>
                  <a:lnTo>
                    <a:pt x="21151103" y="326262"/>
                  </a:lnTo>
                  <a:cubicBezTo>
                    <a:pt x="21151103" y="183509"/>
                    <a:pt x="21008280" y="64015"/>
                    <a:pt x="20826822" y="64015"/>
                  </a:cubicBezTo>
                  <a:lnTo>
                    <a:pt x="397647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0" name="Freeform 10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8181" y="2063780"/>
            <a:ext cx="16062123" cy="7377301"/>
            <a:chOff x="0" y="0"/>
            <a:chExt cx="21022466" cy="96555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22466" cy="9655559"/>
            </a:xfrm>
            <a:custGeom>
              <a:avLst/>
              <a:gdLst/>
              <a:ahLst/>
              <a:cxnLst/>
              <a:rect l="l" t="t" r="r" b="b"/>
              <a:pathLst>
                <a:path w="21022466" h="9655559">
                  <a:moveTo>
                    <a:pt x="0" y="0"/>
                  </a:moveTo>
                  <a:lnTo>
                    <a:pt x="21022466" y="0"/>
                  </a:lnTo>
                  <a:lnTo>
                    <a:pt x="21022466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38181" y="9084996"/>
            <a:ext cx="16062123" cy="700354"/>
            <a:chOff x="0" y="0"/>
            <a:chExt cx="21259022" cy="926954"/>
          </a:xfrm>
        </p:grpSpPr>
        <p:sp>
          <p:nvSpPr>
            <p:cNvPr id="15" name="Freeform 15"/>
            <p:cNvSpPr/>
            <p:nvPr/>
          </p:nvSpPr>
          <p:spPr>
            <a:xfrm>
              <a:off x="36743" y="32007"/>
              <a:ext cx="21185490" cy="862919"/>
            </a:xfrm>
            <a:custGeom>
              <a:avLst/>
              <a:gdLst/>
              <a:ahLst/>
              <a:cxnLst/>
              <a:rect l="l" t="t" r="r" b="b"/>
              <a:pathLst>
                <a:path w="21185490" h="862919">
                  <a:moveTo>
                    <a:pt x="361550" y="0"/>
                  </a:moveTo>
                  <a:lnTo>
                    <a:pt x="20823940" y="0"/>
                  </a:lnTo>
                  <a:cubicBezTo>
                    <a:pt x="21023576" y="0"/>
                    <a:pt x="21185490" y="131764"/>
                    <a:pt x="21185490" y="294255"/>
                  </a:cubicBezTo>
                  <a:lnTo>
                    <a:pt x="21185490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1914" y="0"/>
                    <a:pt x="361550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1258977" cy="926934"/>
            </a:xfrm>
            <a:custGeom>
              <a:avLst/>
              <a:gdLst/>
              <a:ahLst/>
              <a:cxnLst/>
              <a:rect l="l" t="t" r="r" b="b"/>
              <a:pathLst>
                <a:path w="21258977" h="926934">
                  <a:moveTo>
                    <a:pt x="398293" y="0"/>
                  </a:moveTo>
                  <a:lnTo>
                    <a:pt x="20860683" y="0"/>
                  </a:lnTo>
                  <a:lnTo>
                    <a:pt x="20860683" y="32007"/>
                  </a:lnTo>
                  <a:lnTo>
                    <a:pt x="20860683" y="0"/>
                  </a:lnTo>
                  <a:cubicBezTo>
                    <a:pt x="21078324" y="0"/>
                    <a:pt x="21258977" y="144033"/>
                    <a:pt x="21258977" y="326262"/>
                  </a:cubicBezTo>
                  <a:lnTo>
                    <a:pt x="21222233" y="326262"/>
                  </a:lnTo>
                  <a:lnTo>
                    <a:pt x="21258977" y="326262"/>
                  </a:lnTo>
                  <a:lnTo>
                    <a:pt x="21258977" y="894926"/>
                  </a:lnTo>
                  <a:cubicBezTo>
                    <a:pt x="21258977" y="912637"/>
                    <a:pt x="21242565" y="926934"/>
                    <a:pt x="21222233" y="926934"/>
                  </a:cubicBezTo>
                  <a:lnTo>
                    <a:pt x="36743" y="926934"/>
                  </a:lnTo>
                  <a:cubicBezTo>
                    <a:pt x="16412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743" y="326262"/>
                  </a:lnTo>
                  <a:lnTo>
                    <a:pt x="0" y="326262"/>
                  </a:lnTo>
                  <a:cubicBezTo>
                    <a:pt x="0" y="144033"/>
                    <a:pt x="180775" y="0"/>
                    <a:pt x="398293" y="0"/>
                  </a:cubicBezTo>
                  <a:cubicBezTo>
                    <a:pt x="405152" y="0"/>
                    <a:pt x="411888" y="1707"/>
                    <a:pt x="417767" y="4908"/>
                  </a:cubicBezTo>
                  <a:lnTo>
                    <a:pt x="398293" y="32007"/>
                  </a:lnTo>
                  <a:lnTo>
                    <a:pt x="398293" y="0"/>
                  </a:lnTo>
                  <a:moveTo>
                    <a:pt x="398293" y="64015"/>
                  </a:moveTo>
                  <a:cubicBezTo>
                    <a:pt x="391435" y="64015"/>
                    <a:pt x="384699" y="62308"/>
                    <a:pt x="378820" y="59107"/>
                  </a:cubicBezTo>
                  <a:lnTo>
                    <a:pt x="398293" y="32007"/>
                  </a:lnTo>
                  <a:lnTo>
                    <a:pt x="398293" y="64015"/>
                  </a:lnTo>
                  <a:cubicBezTo>
                    <a:pt x="216538" y="64015"/>
                    <a:pt x="73486" y="183402"/>
                    <a:pt x="73486" y="326262"/>
                  </a:cubicBezTo>
                  <a:lnTo>
                    <a:pt x="73486" y="894926"/>
                  </a:lnTo>
                  <a:lnTo>
                    <a:pt x="36743" y="894926"/>
                  </a:lnTo>
                  <a:lnTo>
                    <a:pt x="36743" y="862919"/>
                  </a:lnTo>
                  <a:lnTo>
                    <a:pt x="21222233" y="862919"/>
                  </a:lnTo>
                  <a:lnTo>
                    <a:pt x="21222233" y="894926"/>
                  </a:lnTo>
                  <a:lnTo>
                    <a:pt x="21185490" y="894926"/>
                  </a:lnTo>
                  <a:lnTo>
                    <a:pt x="21185490" y="326262"/>
                  </a:lnTo>
                  <a:cubicBezTo>
                    <a:pt x="21185490" y="183509"/>
                    <a:pt x="21042438" y="64015"/>
                    <a:pt x="20860683" y="64015"/>
                  </a:cubicBezTo>
                  <a:lnTo>
                    <a:pt x="398293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3885593" y="7494321"/>
            <a:ext cx="2388640" cy="2388640"/>
          </a:xfrm>
          <a:custGeom>
            <a:avLst/>
            <a:gdLst/>
            <a:ahLst/>
            <a:cxnLst/>
            <a:rect l="l" t="t" r="r" b="b"/>
            <a:pathLst>
              <a:path w="2388640" h="2388640">
                <a:moveTo>
                  <a:pt x="0" y="0"/>
                </a:moveTo>
                <a:lnTo>
                  <a:pt x="2388641" y="0"/>
                </a:lnTo>
                <a:lnTo>
                  <a:pt x="2388641" y="2388640"/>
                </a:lnTo>
                <a:lnTo>
                  <a:pt x="0" y="238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939583" y="3649548"/>
            <a:ext cx="12521122" cy="3731709"/>
            <a:chOff x="0" y="0"/>
            <a:chExt cx="3297744" cy="9828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97744" cy="982837"/>
            </a:xfrm>
            <a:custGeom>
              <a:avLst/>
              <a:gdLst/>
              <a:ahLst/>
              <a:cxnLst/>
              <a:rect l="l" t="t" r="r" b="b"/>
              <a:pathLst>
                <a:path w="3297744" h="982837">
                  <a:moveTo>
                    <a:pt x="61831" y="0"/>
                  </a:moveTo>
                  <a:lnTo>
                    <a:pt x="3235913" y="0"/>
                  </a:lnTo>
                  <a:cubicBezTo>
                    <a:pt x="3270061" y="0"/>
                    <a:pt x="3297744" y="27683"/>
                    <a:pt x="3297744" y="61831"/>
                  </a:cubicBezTo>
                  <a:lnTo>
                    <a:pt x="3297744" y="921006"/>
                  </a:lnTo>
                  <a:cubicBezTo>
                    <a:pt x="3297744" y="955154"/>
                    <a:pt x="3270061" y="982837"/>
                    <a:pt x="3235913" y="982837"/>
                  </a:cubicBezTo>
                  <a:lnTo>
                    <a:pt x="61831" y="982837"/>
                  </a:lnTo>
                  <a:cubicBezTo>
                    <a:pt x="27683" y="982837"/>
                    <a:pt x="0" y="955154"/>
                    <a:pt x="0" y="921006"/>
                  </a:cubicBezTo>
                  <a:lnTo>
                    <a:pt x="0" y="61831"/>
                  </a:lnTo>
                  <a:cubicBezTo>
                    <a:pt x="0" y="27683"/>
                    <a:pt x="27683" y="0"/>
                    <a:pt x="61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247D"/>
              </a:solidFill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10971" y="7581282"/>
            <a:ext cx="2257224" cy="2257224"/>
          </a:xfrm>
          <a:custGeom>
            <a:avLst/>
            <a:gdLst/>
            <a:ahLst/>
            <a:cxnLst/>
            <a:rect l="l" t="t" r="r" b="b"/>
            <a:pathLst>
              <a:path w="2257224" h="2257224">
                <a:moveTo>
                  <a:pt x="0" y="0"/>
                </a:moveTo>
                <a:lnTo>
                  <a:pt x="2257224" y="0"/>
                </a:lnTo>
                <a:lnTo>
                  <a:pt x="2257224" y="2257224"/>
                </a:lnTo>
                <a:lnTo>
                  <a:pt x="0" y="225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812443">
            <a:off x="1509756" y="2241027"/>
            <a:ext cx="2689740" cy="2887724"/>
          </a:xfrm>
          <a:custGeom>
            <a:avLst/>
            <a:gdLst/>
            <a:ahLst/>
            <a:cxnLst/>
            <a:rect l="l" t="t" r="r" b="b"/>
            <a:pathLst>
              <a:path w="2689740" h="2887724">
                <a:moveTo>
                  <a:pt x="0" y="0"/>
                </a:moveTo>
                <a:lnTo>
                  <a:pt x="2689740" y="0"/>
                </a:lnTo>
                <a:lnTo>
                  <a:pt x="2689740" y="2887724"/>
                </a:lnTo>
                <a:lnTo>
                  <a:pt x="0" y="2887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2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98272" y="4000345"/>
            <a:ext cx="460261" cy="279175"/>
          </a:xfrm>
          <a:custGeom>
            <a:avLst/>
            <a:gdLst/>
            <a:ahLst/>
            <a:cxnLst/>
            <a:rect l="l" t="t" r="r" b="b"/>
            <a:pathLst>
              <a:path w="460261" h="279175">
                <a:moveTo>
                  <a:pt x="0" y="0"/>
                </a:moveTo>
                <a:lnTo>
                  <a:pt x="460261" y="0"/>
                </a:lnTo>
                <a:lnTo>
                  <a:pt x="460261" y="279175"/>
                </a:lnTo>
                <a:lnTo>
                  <a:pt x="0" y="279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72786" y="3740976"/>
            <a:ext cx="460261" cy="279175"/>
          </a:xfrm>
          <a:custGeom>
            <a:avLst/>
            <a:gdLst/>
            <a:ahLst/>
            <a:cxnLst/>
            <a:rect l="l" t="t" r="r" b="b"/>
            <a:pathLst>
              <a:path w="460261" h="279175">
                <a:moveTo>
                  <a:pt x="0" y="0"/>
                </a:moveTo>
                <a:lnTo>
                  <a:pt x="460262" y="0"/>
                </a:lnTo>
                <a:lnTo>
                  <a:pt x="460262" y="279175"/>
                </a:lnTo>
                <a:lnTo>
                  <a:pt x="0" y="279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830407">
            <a:off x="1307219" y="3443773"/>
            <a:ext cx="668359" cy="218816"/>
          </a:xfrm>
          <a:custGeom>
            <a:avLst/>
            <a:gdLst/>
            <a:ahLst/>
            <a:cxnLst/>
            <a:rect l="l" t="t" r="r" b="b"/>
            <a:pathLst>
              <a:path w="668359" h="218816">
                <a:moveTo>
                  <a:pt x="0" y="0"/>
                </a:moveTo>
                <a:lnTo>
                  <a:pt x="668359" y="0"/>
                </a:lnTo>
                <a:lnTo>
                  <a:pt x="668359" y="218816"/>
                </a:lnTo>
                <a:lnTo>
                  <a:pt x="0" y="218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765" t="-376114"/>
            </a:stretch>
          </a:blipFill>
        </p:spPr>
      </p:sp>
      <p:sp>
        <p:nvSpPr>
          <p:cNvPr id="26" name="Freeform 26"/>
          <p:cNvSpPr/>
          <p:nvPr/>
        </p:nvSpPr>
        <p:spPr>
          <a:xfrm rot="4142069">
            <a:off x="1434318" y="2370341"/>
            <a:ext cx="898584" cy="343147"/>
          </a:xfrm>
          <a:custGeom>
            <a:avLst/>
            <a:gdLst/>
            <a:ahLst/>
            <a:cxnLst/>
            <a:rect l="l" t="t" r="r" b="b"/>
            <a:pathLst>
              <a:path w="898584" h="343147">
                <a:moveTo>
                  <a:pt x="0" y="0"/>
                </a:moveTo>
                <a:lnTo>
                  <a:pt x="898584" y="0"/>
                </a:lnTo>
                <a:lnTo>
                  <a:pt x="898584" y="343147"/>
                </a:lnTo>
                <a:lnTo>
                  <a:pt x="0" y="34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3971" t="-305089"/>
            </a:stretch>
          </a:blipFill>
        </p:spPr>
      </p:sp>
      <p:sp>
        <p:nvSpPr>
          <p:cNvPr id="27" name="Freeform 27"/>
          <p:cNvSpPr/>
          <p:nvPr/>
        </p:nvSpPr>
        <p:spPr>
          <a:xfrm rot="2432051">
            <a:off x="1442853" y="2769163"/>
            <a:ext cx="593804" cy="209296"/>
          </a:xfrm>
          <a:custGeom>
            <a:avLst/>
            <a:gdLst/>
            <a:ahLst/>
            <a:cxnLst/>
            <a:rect l="l" t="t" r="r" b="b"/>
            <a:pathLst>
              <a:path w="593804" h="209296">
                <a:moveTo>
                  <a:pt x="0" y="0"/>
                </a:moveTo>
                <a:lnTo>
                  <a:pt x="593803" y="0"/>
                </a:lnTo>
                <a:lnTo>
                  <a:pt x="593803" y="209297"/>
                </a:lnTo>
                <a:lnTo>
                  <a:pt x="0" y="209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3437" t="-336636"/>
            </a:stretch>
          </a:blipFill>
        </p:spPr>
      </p:sp>
      <p:sp>
        <p:nvSpPr>
          <p:cNvPr id="28" name="Freeform 28"/>
          <p:cNvSpPr/>
          <p:nvPr/>
        </p:nvSpPr>
        <p:spPr>
          <a:xfrm rot="1514556">
            <a:off x="1063208" y="3019863"/>
            <a:ext cx="945982" cy="329196"/>
          </a:xfrm>
          <a:custGeom>
            <a:avLst/>
            <a:gdLst/>
            <a:ahLst/>
            <a:cxnLst/>
            <a:rect l="l" t="t" r="r" b="b"/>
            <a:pathLst>
              <a:path w="945982" h="329196">
                <a:moveTo>
                  <a:pt x="0" y="0"/>
                </a:moveTo>
                <a:lnTo>
                  <a:pt x="945983" y="0"/>
                </a:lnTo>
                <a:lnTo>
                  <a:pt x="945983" y="329196"/>
                </a:lnTo>
                <a:lnTo>
                  <a:pt x="0" y="329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1001" t="-331834"/>
            </a:stretch>
          </a:blipFill>
        </p:spPr>
      </p:sp>
      <p:sp>
        <p:nvSpPr>
          <p:cNvPr id="29" name="Freeform 29"/>
          <p:cNvSpPr/>
          <p:nvPr/>
        </p:nvSpPr>
        <p:spPr>
          <a:xfrm rot="-355683">
            <a:off x="1275857" y="3790136"/>
            <a:ext cx="913960" cy="288639"/>
          </a:xfrm>
          <a:custGeom>
            <a:avLst/>
            <a:gdLst/>
            <a:ahLst/>
            <a:cxnLst/>
            <a:rect l="l" t="t" r="r" b="b"/>
            <a:pathLst>
              <a:path w="913960" h="288639">
                <a:moveTo>
                  <a:pt x="0" y="0"/>
                </a:moveTo>
                <a:lnTo>
                  <a:pt x="913960" y="0"/>
                </a:lnTo>
                <a:lnTo>
                  <a:pt x="913960" y="288639"/>
                </a:lnTo>
                <a:lnTo>
                  <a:pt x="0" y="28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540" t="-392512"/>
            </a:stretch>
          </a:blipFill>
        </p:spPr>
      </p:sp>
      <p:sp>
        <p:nvSpPr>
          <p:cNvPr id="30" name="Freeform 30"/>
          <p:cNvSpPr/>
          <p:nvPr/>
        </p:nvSpPr>
        <p:spPr>
          <a:xfrm rot="5549613">
            <a:off x="1914967" y="2260306"/>
            <a:ext cx="593804" cy="209296"/>
          </a:xfrm>
          <a:custGeom>
            <a:avLst/>
            <a:gdLst/>
            <a:ahLst/>
            <a:cxnLst/>
            <a:rect l="l" t="t" r="r" b="b"/>
            <a:pathLst>
              <a:path w="593804" h="209296">
                <a:moveTo>
                  <a:pt x="0" y="0"/>
                </a:moveTo>
                <a:lnTo>
                  <a:pt x="593804" y="0"/>
                </a:lnTo>
                <a:lnTo>
                  <a:pt x="593804" y="209296"/>
                </a:lnTo>
                <a:lnTo>
                  <a:pt x="0" y="209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3437" t="-336636"/>
            </a:stretch>
          </a:blipFill>
        </p:spPr>
      </p:sp>
      <p:sp>
        <p:nvSpPr>
          <p:cNvPr id="31" name="Freeform 31"/>
          <p:cNvSpPr/>
          <p:nvPr/>
        </p:nvSpPr>
        <p:spPr>
          <a:xfrm rot="-1520919">
            <a:off x="1772816" y="4094855"/>
            <a:ext cx="475576" cy="155700"/>
          </a:xfrm>
          <a:custGeom>
            <a:avLst/>
            <a:gdLst/>
            <a:ahLst/>
            <a:cxnLst/>
            <a:rect l="l" t="t" r="r" b="b"/>
            <a:pathLst>
              <a:path w="475576" h="155700">
                <a:moveTo>
                  <a:pt x="0" y="0"/>
                </a:moveTo>
                <a:lnTo>
                  <a:pt x="475576" y="0"/>
                </a:lnTo>
                <a:lnTo>
                  <a:pt x="475576" y="155700"/>
                </a:lnTo>
                <a:lnTo>
                  <a:pt x="0" y="15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765" t="-376114"/>
            </a:stretch>
          </a:blipFill>
        </p:spPr>
      </p:sp>
      <p:sp>
        <p:nvSpPr>
          <p:cNvPr id="32" name="Freeform 32"/>
          <p:cNvSpPr/>
          <p:nvPr/>
        </p:nvSpPr>
        <p:spPr>
          <a:xfrm rot="-9503101">
            <a:off x="3425474" y="2793528"/>
            <a:ext cx="913960" cy="288639"/>
          </a:xfrm>
          <a:custGeom>
            <a:avLst/>
            <a:gdLst/>
            <a:ahLst/>
            <a:cxnLst/>
            <a:rect l="l" t="t" r="r" b="b"/>
            <a:pathLst>
              <a:path w="913960" h="288639">
                <a:moveTo>
                  <a:pt x="0" y="0"/>
                </a:moveTo>
                <a:lnTo>
                  <a:pt x="913960" y="0"/>
                </a:lnTo>
                <a:lnTo>
                  <a:pt x="913960" y="288639"/>
                </a:lnTo>
                <a:lnTo>
                  <a:pt x="0" y="28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540" t="-392512"/>
            </a:stretch>
          </a:blipFill>
        </p:spPr>
      </p:sp>
      <p:sp>
        <p:nvSpPr>
          <p:cNvPr id="33" name="Freeform 33"/>
          <p:cNvSpPr/>
          <p:nvPr/>
        </p:nvSpPr>
        <p:spPr>
          <a:xfrm rot="2219522">
            <a:off x="3644666" y="3211853"/>
            <a:ext cx="475576" cy="155700"/>
          </a:xfrm>
          <a:custGeom>
            <a:avLst/>
            <a:gdLst/>
            <a:ahLst/>
            <a:cxnLst/>
            <a:rect l="l" t="t" r="r" b="b"/>
            <a:pathLst>
              <a:path w="475576" h="155700">
                <a:moveTo>
                  <a:pt x="0" y="0"/>
                </a:moveTo>
                <a:lnTo>
                  <a:pt x="475576" y="0"/>
                </a:lnTo>
                <a:lnTo>
                  <a:pt x="475576" y="155700"/>
                </a:lnTo>
                <a:lnTo>
                  <a:pt x="0" y="15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765" t="-37611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475596" y="2604446"/>
            <a:ext cx="475576" cy="155700"/>
          </a:xfrm>
          <a:custGeom>
            <a:avLst/>
            <a:gdLst/>
            <a:ahLst/>
            <a:cxnLst/>
            <a:rect l="l" t="t" r="r" b="b"/>
            <a:pathLst>
              <a:path w="475576" h="155700">
                <a:moveTo>
                  <a:pt x="0" y="0"/>
                </a:moveTo>
                <a:lnTo>
                  <a:pt x="475576" y="0"/>
                </a:lnTo>
                <a:lnTo>
                  <a:pt x="475576" y="155699"/>
                </a:lnTo>
                <a:lnTo>
                  <a:pt x="0" y="155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765" t="-376114"/>
            </a:stretch>
          </a:blipFill>
        </p:spPr>
      </p:sp>
      <p:sp>
        <p:nvSpPr>
          <p:cNvPr id="35" name="Freeform 35"/>
          <p:cNvSpPr/>
          <p:nvPr/>
        </p:nvSpPr>
        <p:spPr>
          <a:xfrm rot="9475269">
            <a:off x="3072707" y="2232469"/>
            <a:ext cx="913960" cy="288639"/>
          </a:xfrm>
          <a:custGeom>
            <a:avLst/>
            <a:gdLst/>
            <a:ahLst/>
            <a:cxnLst/>
            <a:rect l="l" t="t" r="r" b="b"/>
            <a:pathLst>
              <a:path w="913960" h="288639">
                <a:moveTo>
                  <a:pt x="0" y="0"/>
                </a:moveTo>
                <a:lnTo>
                  <a:pt x="913960" y="0"/>
                </a:lnTo>
                <a:lnTo>
                  <a:pt x="913960" y="288639"/>
                </a:lnTo>
                <a:lnTo>
                  <a:pt x="0" y="28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540" t="-392512"/>
            </a:stretch>
          </a:blipFill>
        </p:spPr>
      </p:sp>
      <p:sp>
        <p:nvSpPr>
          <p:cNvPr id="36" name="Freeform 36"/>
          <p:cNvSpPr/>
          <p:nvPr/>
        </p:nvSpPr>
        <p:spPr>
          <a:xfrm rot="-2377069">
            <a:off x="2949177" y="2222959"/>
            <a:ext cx="475576" cy="155700"/>
          </a:xfrm>
          <a:custGeom>
            <a:avLst/>
            <a:gdLst/>
            <a:ahLst/>
            <a:cxnLst/>
            <a:rect l="l" t="t" r="r" b="b"/>
            <a:pathLst>
              <a:path w="475576" h="155700">
                <a:moveTo>
                  <a:pt x="0" y="0"/>
                </a:moveTo>
                <a:lnTo>
                  <a:pt x="475576" y="0"/>
                </a:lnTo>
                <a:lnTo>
                  <a:pt x="475576" y="155700"/>
                </a:lnTo>
                <a:lnTo>
                  <a:pt x="0" y="15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4765" t="-376114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4547799" y="5355910"/>
            <a:ext cx="2854735" cy="76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7"/>
              </a:lnSpc>
            </a:pPr>
            <a:r>
              <a:rPr lang="en-US" sz="5006" spc="125">
                <a:solidFill>
                  <a:srgbClr val="0038A8"/>
                </a:solidFill>
                <a:latin typeface="Luckiest Guy"/>
              </a:rPr>
              <a:t>dengan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243406" y="4079607"/>
            <a:ext cx="6264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6999" spc="174">
                <a:solidFill>
                  <a:srgbClr val="0038A8"/>
                </a:solidFill>
                <a:latin typeface="Luckiest Guy"/>
              </a:rPr>
              <a:t>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516915" y="4323052"/>
            <a:ext cx="400509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4500" spc="112">
                <a:solidFill>
                  <a:srgbClr val="0038A8"/>
                </a:solidFill>
                <a:latin typeface="Luckiest Guy"/>
              </a:rPr>
              <a:t>MPROVISASI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83184" y="4056419"/>
            <a:ext cx="6264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6999" spc="174">
                <a:solidFill>
                  <a:srgbClr val="0038A8"/>
                </a:solidFill>
                <a:latin typeface="Luckiest Guy"/>
              </a:rPr>
              <a:t>K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655362" y="4335337"/>
            <a:ext cx="297526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4500" spc="112">
                <a:solidFill>
                  <a:srgbClr val="0038A8"/>
                </a:solidFill>
                <a:latin typeface="Luckiest Guy"/>
              </a:rPr>
              <a:t>LASIFIKASI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241829" y="5109786"/>
            <a:ext cx="98246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99"/>
              </a:lnSpc>
            </a:pPr>
            <a:r>
              <a:rPr lang="en-US" sz="7499" spc="187">
                <a:solidFill>
                  <a:srgbClr val="0038A8"/>
                </a:solidFill>
                <a:latin typeface="Luckiest Guy"/>
              </a:rPr>
              <a:t>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857237" y="5341538"/>
            <a:ext cx="27594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 spc="125">
                <a:solidFill>
                  <a:srgbClr val="0038A8"/>
                </a:solidFill>
                <a:latin typeface="Luckiest Guy"/>
              </a:rPr>
              <a:t>yBriD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337358" y="5127357"/>
            <a:ext cx="194603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59"/>
              </a:lnSpc>
            </a:pPr>
            <a:r>
              <a:rPr lang="en-US" sz="7299" spc="182">
                <a:solidFill>
                  <a:srgbClr val="0038A8"/>
                </a:solidFill>
                <a:latin typeface="Luckiest Guy"/>
              </a:rPr>
              <a:t>CNN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944274" y="4195127"/>
            <a:ext cx="316530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endParaRPr/>
          </a:p>
        </p:txBody>
      </p:sp>
      <p:grpSp>
        <p:nvGrpSpPr>
          <p:cNvPr id="55" name="Group 55"/>
          <p:cNvGrpSpPr/>
          <p:nvPr/>
        </p:nvGrpSpPr>
        <p:grpSpPr>
          <a:xfrm>
            <a:off x="11085660" y="6134978"/>
            <a:ext cx="4317894" cy="1133475"/>
            <a:chOff x="0" y="0"/>
            <a:chExt cx="5757193" cy="1511300"/>
          </a:xfrm>
        </p:grpSpPr>
        <p:sp>
          <p:nvSpPr>
            <p:cNvPr id="56" name="TextBox 56"/>
            <p:cNvSpPr txBox="1"/>
            <p:nvPr/>
          </p:nvSpPr>
          <p:spPr>
            <a:xfrm>
              <a:off x="0" y="0"/>
              <a:ext cx="835314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999"/>
                </a:lnSpc>
              </a:pPr>
              <a:r>
                <a:rPr lang="en-US" sz="7499" spc="187">
                  <a:solidFill>
                    <a:srgbClr val="0038A8"/>
                  </a:solidFill>
                  <a:latin typeface="Luckiest Guy"/>
                </a:rPr>
                <a:t>T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21014" y="323239"/>
              <a:ext cx="5036179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000"/>
                </a:lnSpc>
              </a:pPr>
              <a:r>
                <a:rPr lang="en-US" sz="5000" spc="125">
                  <a:solidFill>
                    <a:srgbClr val="0038A8"/>
                  </a:solidFill>
                  <a:latin typeface="Luckiest Guy"/>
                </a:rPr>
                <a:t>WITTER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892063" y="5087110"/>
            <a:ext cx="72458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59"/>
              </a:lnSpc>
            </a:pPr>
            <a:r>
              <a:rPr lang="en-US" sz="7299" spc="182">
                <a:solidFill>
                  <a:srgbClr val="0038A8"/>
                </a:solidFill>
                <a:latin typeface="Luckiest Guy"/>
              </a:rPr>
              <a:t>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421392" y="5333624"/>
            <a:ext cx="163974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4800" spc="120">
                <a:solidFill>
                  <a:srgbClr val="0038A8"/>
                </a:solidFill>
                <a:latin typeface="Luckiest Guy"/>
              </a:rPr>
              <a:t>RANS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347871" y="6384024"/>
            <a:ext cx="161750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4800" spc="120">
                <a:solidFill>
                  <a:srgbClr val="0038A8"/>
                </a:solidFill>
                <a:latin typeface="Luckiest Guy"/>
              </a:rPr>
              <a:t>PADA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763978" y="4094519"/>
            <a:ext cx="6264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6999" spc="174">
                <a:solidFill>
                  <a:srgbClr val="0038A8"/>
                </a:solidFill>
                <a:latin typeface="Luckiest Guy"/>
              </a:rPr>
              <a:t>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278328" y="4323052"/>
            <a:ext cx="377713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4500" spc="112">
                <a:solidFill>
                  <a:srgbClr val="0038A8"/>
                </a:solidFill>
                <a:latin typeface="Luckiest Guy"/>
              </a:rPr>
              <a:t>ENTIMEN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022000" y="5278800"/>
            <a:ext cx="41060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4800" spc="120">
                <a:solidFill>
                  <a:srgbClr val="0038A8"/>
                </a:solidFill>
                <a:latin typeface="Luckiest Guy"/>
              </a:rPr>
              <a:t>-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763961" y="6384024"/>
            <a:ext cx="242626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4800" spc="120">
                <a:solidFill>
                  <a:srgbClr val="0038A8"/>
                </a:solidFill>
                <a:latin typeface="Luckiest Guy"/>
              </a:rPr>
              <a:t>UNTUK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6954204" y="6134978"/>
            <a:ext cx="2273384" cy="1133475"/>
            <a:chOff x="0" y="0"/>
            <a:chExt cx="3031179" cy="1511300"/>
          </a:xfrm>
        </p:grpSpPr>
        <p:sp>
          <p:nvSpPr>
            <p:cNvPr id="66" name="TextBox 66"/>
            <p:cNvSpPr txBox="1"/>
            <p:nvPr/>
          </p:nvSpPr>
          <p:spPr>
            <a:xfrm>
              <a:off x="0" y="0"/>
              <a:ext cx="835314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999"/>
                </a:lnSpc>
              </a:pPr>
              <a:r>
                <a:rPr lang="en-US" sz="7499" spc="187">
                  <a:solidFill>
                    <a:srgbClr val="0038A8"/>
                  </a:solidFill>
                  <a:latin typeface="Luckiest Guy"/>
                </a:rPr>
                <a:t>T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21014" y="323239"/>
              <a:ext cx="2310165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000"/>
                </a:lnSpc>
              </a:pPr>
              <a:r>
                <a:rPr lang="en-US" sz="5000" spc="125">
                  <a:solidFill>
                    <a:srgbClr val="0038A8"/>
                  </a:solidFill>
                  <a:latin typeface="Luckiest Guy"/>
                </a:rPr>
                <a:t>WEET</a:t>
              </a:r>
            </a:p>
          </p:txBody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70" name="Freeform 70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2067176"/>
            <a:ext cx="15912608" cy="7339307"/>
            <a:chOff x="0" y="0"/>
            <a:chExt cx="21432320" cy="9885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32320" cy="9885122"/>
            </a:xfrm>
            <a:custGeom>
              <a:avLst/>
              <a:gdLst/>
              <a:ahLst/>
              <a:cxnLst/>
              <a:rect l="l" t="t" r="r" b="b"/>
              <a:pathLst>
                <a:path w="21432320" h="9885122">
                  <a:moveTo>
                    <a:pt x="0" y="0"/>
                  </a:moveTo>
                  <a:lnTo>
                    <a:pt x="21432320" y="0"/>
                  </a:lnTo>
                  <a:lnTo>
                    <a:pt x="21432320" y="9885122"/>
                  </a:lnTo>
                  <a:lnTo>
                    <a:pt x="0" y="988512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11233" y="9066199"/>
            <a:ext cx="15910452" cy="680567"/>
            <a:chOff x="0" y="0"/>
            <a:chExt cx="21670552" cy="926954"/>
          </a:xfrm>
        </p:grpSpPr>
        <p:sp>
          <p:nvSpPr>
            <p:cNvPr id="6" name="Freeform 6"/>
            <p:cNvSpPr/>
            <p:nvPr/>
          </p:nvSpPr>
          <p:spPr>
            <a:xfrm>
              <a:off x="37454" y="32007"/>
              <a:ext cx="21595596" cy="862919"/>
            </a:xfrm>
            <a:custGeom>
              <a:avLst/>
              <a:gdLst/>
              <a:ahLst/>
              <a:cxnLst/>
              <a:rect l="l" t="t" r="r" b="b"/>
              <a:pathLst>
                <a:path w="21595596" h="862919">
                  <a:moveTo>
                    <a:pt x="368550" y="0"/>
                  </a:moveTo>
                  <a:lnTo>
                    <a:pt x="21227046" y="0"/>
                  </a:lnTo>
                  <a:cubicBezTo>
                    <a:pt x="21430549" y="0"/>
                    <a:pt x="21595596" y="131764"/>
                    <a:pt x="21595596" y="294255"/>
                  </a:cubicBezTo>
                  <a:lnTo>
                    <a:pt x="21595596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5048" y="0"/>
                    <a:pt x="368550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670505" cy="926934"/>
            </a:xfrm>
            <a:custGeom>
              <a:avLst/>
              <a:gdLst/>
              <a:ahLst/>
              <a:cxnLst/>
              <a:rect l="l" t="t" r="r" b="b"/>
              <a:pathLst>
                <a:path w="21670505" h="926934">
                  <a:moveTo>
                    <a:pt x="406004" y="0"/>
                  </a:moveTo>
                  <a:lnTo>
                    <a:pt x="21264500" y="0"/>
                  </a:lnTo>
                  <a:lnTo>
                    <a:pt x="21264500" y="32007"/>
                  </a:lnTo>
                  <a:lnTo>
                    <a:pt x="21264500" y="0"/>
                  </a:lnTo>
                  <a:cubicBezTo>
                    <a:pt x="21486355" y="0"/>
                    <a:pt x="21670505" y="144033"/>
                    <a:pt x="21670505" y="326262"/>
                  </a:cubicBezTo>
                  <a:lnTo>
                    <a:pt x="21633050" y="326262"/>
                  </a:lnTo>
                  <a:lnTo>
                    <a:pt x="21670505" y="326262"/>
                  </a:lnTo>
                  <a:lnTo>
                    <a:pt x="21670505" y="894926"/>
                  </a:lnTo>
                  <a:cubicBezTo>
                    <a:pt x="21670505" y="912637"/>
                    <a:pt x="21653776" y="926934"/>
                    <a:pt x="21633050" y="926934"/>
                  </a:cubicBezTo>
                  <a:lnTo>
                    <a:pt x="37454" y="926934"/>
                  </a:lnTo>
                  <a:cubicBezTo>
                    <a:pt x="16730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7454" y="326262"/>
                  </a:lnTo>
                  <a:lnTo>
                    <a:pt x="0" y="326262"/>
                  </a:lnTo>
                  <a:cubicBezTo>
                    <a:pt x="0" y="144033"/>
                    <a:pt x="184275" y="0"/>
                    <a:pt x="406004" y="0"/>
                  </a:cubicBezTo>
                  <a:cubicBezTo>
                    <a:pt x="412995" y="0"/>
                    <a:pt x="419862" y="1707"/>
                    <a:pt x="425854" y="4908"/>
                  </a:cubicBezTo>
                  <a:lnTo>
                    <a:pt x="406004" y="32007"/>
                  </a:lnTo>
                  <a:lnTo>
                    <a:pt x="406004" y="0"/>
                  </a:lnTo>
                  <a:moveTo>
                    <a:pt x="406004" y="64015"/>
                  </a:moveTo>
                  <a:cubicBezTo>
                    <a:pt x="399012" y="64015"/>
                    <a:pt x="392146" y="62308"/>
                    <a:pt x="386153" y="59107"/>
                  </a:cubicBezTo>
                  <a:lnTo>
                    <a:pt x="406004" y="32007"/>
                  </a:lnTo>
                  <a:lnTo>
                    <a:pt x="406004" y="64015"/>
                  </a:lnTo>
                  <a:cubicBezTo>
                    <a:pt x="220730" y="64015"/>
                    <a:pt x="74908" y="183402"/>
                    <a:pt x="74908" y="326262"/>
                  </a:cubicBezTo>
                  <a:lnTo>
                    <a:pt x="74908" y="894926"/>
                  </a:lnTo>
                  <a:lnTo>
                    <a:pt x="37454" y="894926"/>
                  </a:lnTo>
                  <a:lnTo>
                    <a:pt x="37454" y="862919"/>
                  </a:lnTo>
                  <a:lnTo>
                    <a:pt x="21633050" y="862919"/>
                  </a:lnTo>
                  <a:lnTo>
                    <a:pt x="21633050" y="894926"/>
                  </a:lnTo>
                  <a:lnTo>
                    <a:pt x="21595597" y="894926"/>
                  </a:lnTo>
                  <a:lnTo>
                    <a:pt x="21595597" y="326262"/>
                  </a:lnTo>
                  <a:cubicBezTo>
                    <a:pt x="21595597" y="183509"/>
                    <a:pt x="21449774" y="64015"/>
                    <a:pt x="21264500" y="64015"/>
                  </a:cubicBezTo>
                  <a:lnTo>
                    <a:pt x="406004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059663" y="5688646"/>
            <a:ext cx="1655270" cy="1663053"/>
            <a:chOff x="0" y="0"/>
            <a:chExt cx="2207026" cy="2217404"/>
          </a:xfrm>
        </p:grpSpPr>
        <p:sp>
          <p:nvSpPr>
            <p:cNvPr id="9" name="Freeform 9"/>
            <p:cNvSpPr/>
            <p:nvPr/>
          </p:nvSpPr>
          <p:spPr>
            <a:xfrm>
              <a:off x="35304" y="35304"/>
              <a:ext cx="2136378" cy="2146852"/>
            </a:xfrm>
            <a:custGeom>
              <a:avLst/>
              <a:gdLst/>
              <a:ahLst/>
              <a:cxnLst/>
              <a:rect l="l" t="t" r="r" b="b"/>
              <a:pathLst>
                <a:path w="2136378" h="2146852">
                  <a:moveTo>
                    <a:pt x="2136379" y="122741"/>
                  </a:moveTo>
                  <a:cubicBezTo>
                    <a:pt x="2136379" y="54957"/>
                    <a:pt x="2081540" y="0"/>
                    <a:pt x="2013755" y="0"/>
                  </a:cubicBezTo>
                  <a:lnTo>
                    <a:pt x="122624" y="0"/>
                  </a:lnTo>
                  <a:cubicBezTo>
                    <a:pt x="54957" y="0"/>
                    <a:pt x="0" y="54957"/>
                    <a:pt x="0" y="122741"/>
                  </a:cubicBezTo>
                  <a:lnTo>
                    <a:pt x="0" y="2024111"/>
                  </a:lnTo>
                  <a:cubicBezTo>
                    <a:pt x="0" y="2091895"/>
                    <a:pt x="54957" y="2146853"/>
                    <a:pt x="122624" y="2146853"/>
                  </a:cubicBezTo>
                  <a:lnTo>
                    <a:pt x="2013755" y="2146853"/>
                  </a:lnTo>
                  <a:cubicBezTo>
                    <a:pt x="2081539" y="2146853"/>
                    <a:pt x="2136379" y="2091895"/>
                    <a:pt x="2136379" y="2024111"/>
                  </a:cubicBezTo>
                  <a:close/>
                </a:path>
              </a:pathLst>
            </a:custGeom>
            <a:solidFill>
              <a:srgbClr val="344C9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206987" cy="2217465"/>
            </a:xfrm>
            <a:custGeom>
              <a:avLst/>
              <a:gdLst/>
              <a:ahLst/>
              <a:cxnLst/>
              <a:rect l="l" t="t" r="r" b="b"/>
              <a:pathLst>
                <a:path w="2206987" h="2217465">
                  <a:moveTo>
                    <a:pt x="2136379" y="158045"/>
                  </a:moveTo>
                  <a:cubicBezTo>
                    <a:pt x="2136379" y="109796"/>
                    <a:pt x="2097309" y="70609"/>
                    <a:pt x="2049059" y="70609"/>
                  </a:cubicBezTo>
                  <a:lnTo>
                    <a:pt x="2049059" y="35304"/>
                  </a:lnTo>
                  <a:lnTo>
                    <a:pt x="2049059" y="70609"/>
                  </a:lnTo>
                  <a:lnTo>
                    <a:pt x="157928" y="70609"/>
                  </a:lnTo>
                  <a:cubicBezTo>
                    <a:pt x="109679" y="70609"/>
                    <a:pt x="70609" y="109679"/>
                    <a:pt x="70609" y="158045"/>
                  </a:cubicBezTo>
                  <a:lnTo>
                    <a:pt x="35304" y="158045"/>
                  </a:lnTo>
                  <a:lnTo>
                    <a:pt x="70609" y="158045"/>
                  </a:lnTo>
                  <a:lnTo>
                    <a:pt x="70609" y="2059415"/>
                  </a:lnTo>
                  <a:lnTo>
                    <a:pt x="35304" y="2059415"/>
                  </a:lnTo>
                  <a:lnTo>
                    <a:pt x="70609" y="2059415"/>
                  </a:lnTo>
                  <a:cubicBezTo>
                    <a:pt x="70609" y="2107665"/>
                    <a:pt x="109679" y="2146852"/>
                    <a:pt x="157928" y="2146852"/>
                  </a:cubicBezTo>
                  <a:lnTo>
                    <a:pt x="157928" y="2182156"/>
                  </a:lnTo>
                  <a:lnTo>
                    <a:pt x="157928" y="2146852"/>
                  </a:lnTo>
                  <a:lnTo>
                    <a:pt x="2049059" y="2146852"/>
                  </a:lnTo>
                  <a:lnTo>
                    <a:pt x="2049059" y="2182156"/>
                  </a:lnTo>
                  <a:lnTo>
                    <a:pt x="2049059" y="2146852"/>
                  </a:lnTo>
                  <a:cubicBezTo>
                    <a:pt x="2097309" y="2146852"/>
                    <a:pt x="2136379" y="2107782"/>
                    <a:pt x="2136379" y="2059415"/>
                  </a:cubicBezTo>
                  <a:lnTo>
                    <a:pt x="2171683" y="2059415"/>
                  </a:lnTo>
                  <a:lnTo>
                    <a:pt x="2136379" y="2059415"/>
                  </a:lnTo>
                  <a:lnTo>
                    <a:pt x="2136379" y="158045"/>
                  </a:lnTo>
                  <a:lnTo>
                    <a:pt x="2171683" y="158045"/>
                  </a:lnTo>
                  <a:lnTo>
                    <a:pt x="2136379" y="158045"/>
                  </a:lnTo>
                  <a:moveTo>
                    <a:pt x="2206987" y="158045"/>
                  </a:moveTo>
                  <a:lnTo>
                    <a:pt x="2206987" y="2059415"/>
                  </a:lnTo>
                  <a:cubicBezTo>
                    <a:pt x="2206987" y="2146617"/>
                    <a:pt x="2136261" y="2217465"/>
                    <a:pt x="2049059" y="2217465"/>
                  </a:cubicBezTo>
                  <a:lnTo>
                    <a:pt x="157928" y="2217465"/>
                  </a:lnTo>
                  <a:cubicBezTo>
                    <a:pt x="70726" y="2217465"/>
                    <a:pt x="0" y="2146617"/>
                    <a:pt x="0" y="2059415"/>
                  </a:cubicBezTo>
                  <a:lnTo>
                    <a:pt x="0" y="158045"/>
                  </a:lnTo>
                  <a:cubicBezTo>
                    <a:pt x="0" y="70726"/>
                    <a:pt x="70726" y="0"/>
                    <a:pt x="157928" y="0"/>
                  </a:cubicBezTo>
                  <a:lnTo>
                    <a:pt x="157928" y="35304"/>
                  </a:lnTo>
                  <a:lnTo>
                    <a:pt x="157928" y="0"/>
                  </a:lnTo>
                  <a:lnTo>
                    <a:pt x="2049059" y="0"/>
                  </a:lnTo>
                  <a:cubicBezTo>
                    <a:pt x="2136261" y="0"/>
                    <a:pt x="2206987" y="70726"/>
                    <a:pt x="2206987" y="158045"/>
                  </a:cubicBezTo>
                  <a:close/>
                </a:path>
              </a:pathLst>
            </a:custGeom>
            <a:solidFill>
              <a:srgbClr val="53110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381800" cy="240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85923" y="4072647"/>
            <a:ext cx="1687286" cy="1695220"/>
            <a:chOff x="0" y="0"/>
            <a:chExt cx="2249715" cy="2260293"/>
          </a:xfrm>
        </p:grpSpPr>
        <p:sp>
          <p:nvSpPr>
            <p:cNvPr id="13" name="Freeform 13"/>
            <p:cNvSpPr/>
            <p:nvPr/>
          </p:nvSpPr>
          <p:spPr>
            <a:xfrm>
              <a:off x="35987" y="35987"/>
              <a:ext cx="2177701" cy="2188377"/>
            </a:xfrm>
            <a:custGeom>
              <a:avLst/>
              <a:gdLst/>
              <a:ahLst/>
              <a:cxnLst/>
              <a:rect l="l" t="t" r="r" b="b"/>
              <a:pathLst>
                <a:path w="2177701" h="2188377">
                  <a:moveTo>
                    <a:pt x="2177701" y="125115"/>
                  </a:moveTo>
                  <a:cubicBezTo>
                    <a:pt x="2177701" y="56020"/>
                    <a:pt x="2121801" y="0"/>
                    <a:pt x="2052705" y="0"/>
                  </a:cubicBezTo>
                  <a:lnTo>
                    <a:pt x="124995" y="0"/>
                  </a:lnTo>
                  <a:cubicBezTo>
                    <a:pt x="56020" y="0"/>
                    <a:pt x="0" y="56020"/>
                    <a:pt x="0" y="125115"/>
                  </a:cubicBezTo>
                  <a:lnTo>
                    <a:pt x="0" y="2063262"/>
                  </a:lnTo>
                  <a:cubicBezTo>
                    <a:pt x="0" y="2132357"/>
                    <a:pt x="56020" y="2188377"/>
                    <a:pt x="124995" y="2188377"/>
                  </a:cubicBezTo>
                  <a:lnTo>
                    <a:pt x="2052705" y="2188377"/>
                  </a:lnTo>
                  <a:cubicBezTo>
                    <a:pt x="2121801" y="2188377"/>
                    <a:pt x="2177701" y="2132357"/>
                    <a:pt x="2177701" y="2063262"/>
                  </a:cubicBez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249675" cy="2260354"/>
            </a:xfrm>
            <a:custGeom>
              <a:avLst/>
              <a:gdLst/>
              <a:ahLst/>
              <a:cxnLst/>
              <a:rect l="l" t="t" r="r" b="b"/>
              <a:pathLst>
                <a:path w="2249675" h="2260354">
                  <a:moveTo>
                    <a:pt x="2177701" y="161102"/>
                  </a:moveTo>
                  <a:cubicBezTo>
                    <a:pt x="2177701" y="111920"/>
                    <a:pt x="2137875" y="71974"/>
                    <a:pt x="2088692" y="71974"/>
                  </a:cubicBezTo>
                  <a:lnTo>
                    <a:pt x="2088692" y="35987"/>
                  </a:lnTo>
                  <a:lnTo>
                    <a:pt x="2088692" y="71974"/>
                  </a:lnTo>
                  <a:lnTo>
                    <a:pt x="160982" y="71974"/>
                  </a:lnTo>
                  <a:cubicBezTo>
                    <a:pt x="111800" y="71974"/>
                    <a:pt x="71974" y="111800"/>
                    <a:pt x="71974" y="161102"/>
                  </a:cubicBezTo>
                  <a:lnTo>
                    <a:pt x="35987" y="161102"/>
                  </a:lnTo>
                  <a:lnTo>
                    <a:pt x="71974" y="161102"/>
                  </a:lnTo>
                  <a:lnTo>
                    <a:pt x="71974" y="2099249"/>
                  </a:lnTo>
                  <a:lnTo>
                    <a:pt x="35987" y="2099249"/>
                  </a:lnTo>
                  <a:lnTo>
                    <a:pt x="71974" y="2099249"/>
                  </a:lnTo>
                  <a:cubicBezTo>
                    <a:pt x="71974" y="2148431"/>
                    <a:pt x="111800" y="2188377"/>
                    <a:pt x="160982" y="2188377"/>
                  </a:cubicBezTo>
                  <a:lnTo>
                    <a:pt x="160982" y="2224364"/>
                  </a:lnTo>
                  <a:lnTo>
                    <a:pt x="160982" y="2188377"/>
                  </a:lnTo>
                  <a:lnTo>
                    <a:pt x="2088692" y="2188377"/>
                  </a:lnTo>
                  <a:lnTo>
                    <a:pt x="2088692" y="2224364"/>
                  </a:lnTo>
                  <a:lnTo>
                    <a:pt x="2088692" y="2188377"/>
                  </a:lnTo>
                  <a:cubicBezTo>
                    <a:pt x="2137875" y="2188377"/>
                    <a:pt x="2177701" y="2148551"/>
                    <a:pt x="2177701" y="2099249"/>
                  </a:cubicBezTo>
                  <a:lnTo>
                    <a:pt x="2213688" y="2099249"/>
                  </a:lnTo>
                  <a:lnTo>
                    <a:pt x="2177701" y="2099249"/>
                  </a:lnTo>
                  <a:lnTo>
                    <a:pt x="2177701" y="161102"/>
                  </a:lnTo>
                  <a:lnTo>
                    <a:pt x="2213688" y="161102"/>
                  </a:lnTo>
                  <a:lnTo>
                    <a:pt x="2177701" y="161102"/>
                  </a:lnTo>
                  <a:moveTo>
                    <a:pt x="2249675" y="161102"/>
                  </a:moveTo>
                  <a:lnTo>
                    <a:pt x="2249675" y="2099249"/>
                  </a:lnTo>
                  <a:cubicBezTo>
                    <a:pt x="2249675" y="2188137"/>
                    <a:pt x="2177581" y="2260354"/>
                    <a:pt x="2088692" y="2260354"/>
                  </a:cubicBezTo>
                  <a:lnTo>
                    <a:pt x="160982" y="2260354"/>
                  </a:lnTo>
                  <a:cubicBezTo>
                    <a:pt x="72094" y="2260354"/>
                    <a:pt x="0" y="2188137"/>
                    <a:pt x="0" y="2099249"/>
                  </a:cubicBezTo>
                  <a:lnTo>
                    <a:pt x="0" y="161102"/>
                  </a:lnTo>
                  <a:cubicBezTo>
                    <a:pt x="0" y="72094"/>
                    <a:pt x="72094" y="0"/>
                    <a:pt x="160982" y="0"/>
                  </a:cubicBezTo>
                  <a:lnTo>
                    <a:pt x="160982" y="35987"/>
                  </a:lnTo>
                  <a:lnTo>
                    <a:pt x="160982" y="0"/>
                  </a:lnTo>
                  <a:lnTo>
                    <a:pt x="2088692" y="0"/>
                  </a:lnTo>
                  <a:cubicBezTo>
                    <a:pt x="2177581" y="0"/>
                    <a:pt x="2249675" y="72094"/>
                    <a:pt x="2249675" y="161102"/>
                  </a:cubicBezTo>
                  <a:close/>
                </a:path>
              </a:pathLst>
            </a:custGeom>
            <a:solidFill>
              <a:srgbClr val="53110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381800" cy="240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50334" y="5688646"/>
            <a:ext cx="1655270" cy="1663053"/>
            <a:chOff x="0" y="0"/>
            <a:chExt cx="2207026" cy="2217404"/>
          </a:xfrm>
        </p:grpSpPr>
        <p:sp>
          <p:nvSpPr>
            <p:cNvPr id="17" name="Freeform 17"/>
            <p:cNvSpPr/>
            <p:nvPr/>
          </p:nvSpPr>
          <p:spPr>
            <a:xfrm>
              <a:off x="35304" y="35304"/>
              <a:ext cx="2136378" cy="2146852"/>
            </a:xfrm>
            <a:custGeom>
              <a:avLst/>
              <a:gdLst/>
              <a:ahLst/>
              <a:cxnLst/>
              <a:rect l="l" t="t" r="r" b="b"/>
              <a:pathLst>
                <a:path w="2136378" h="2146852">
                  <a:moveTo>
                    <a:pt x="2136379" y="122741"/>
                  </a:moveTo>
                  <a:cubicBezTo>
                    <a:pt x="2136379" y="54957"/>
                    <a:pt x="2081540" y="0"/>
                    <a:pt x="2013755" y="0"/>
                  </a:cubicBezTo>
                  <a:lnTo>
                    <a:pt x="122624" y="0"/>
                  </a:lnTo>
                  <a:cubicBezTo>
                    <a:pt x="54957" y="0"/>
                    <a:pt x="0" y="54957"/>
                    <a:pt x="0" y="122741"/>
                  </a:cubicBezTo>
                  <a:lnTo>
                    <a:pt x="0" y="2024111"/>
                  </a:lnTo>
                  <a:cubicBezTo>
                    <a:pt x="0" y="2091895"/>
                    <a:pt x="54957" y="2146853"/>
                    <a:pt x="122624" y="2146853"/>
                  </a:cubicBezTo>
                  <a:lnTo>
                    <a:pt x="2013755" y="2146853"/>
                  </a:lnTo>
                  <a:cubicBezTo>
                    <a:pt x="2081539" y="2146853"/>
                    <a:pt x="2136379" y="2091895"/>
                    <a:pt x="2136379" y="2024111"/>
                  </a:cubicBezTo>
                  <a:close/>
                </a:path>
              </a:pathLst>
            </a:custGeom>
            <a:solidFill>
              <a:srgbClr val="344C9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206987" cy="2217465"/>
            </a:xfrm>
            <a:custGeom>
              <a:avLst/>
              <a:gdLst/>
              <a:ahLst/>
              <a:cxnLst/>
              <a:rect l="l" t="t" r="r" b="b"/>
              <a:pathLst>
                <a:path w="2206987" h="2217465">
                  <a:moveTo>
                    <a:pt x="2136379" y="158045"/>
                  </a:moveTo>
                  <a:cubicBezTo>
                    <a:pt x="2136379" y="109796"/>
                    <a:pt x="2097309" y="70609"/>
                    <a:pt x="2049059" y="70609"/>
                  </a:cubicBezTo>
                  <a:lnTo>
                    <a:pt x="2049059" y="35304"/>
                  </a:lnTo>
                  <a:lnTo>
                    <a:pt x="2049059" y="70609"/>
                  </a:lnTo>
                  <a:lnTo>
                    <a:pt x="157928" y="70609"/>
                  </a:lnTo>
                  <a:cubicBezTo>
                    <a:pt x="109679" y="70609"/>
                    <a:pt x="70609" y="109679"/>
                    <a:pt x="70609" y="158045"/>
                  </a:cubicBezTo>
                  <a:lnTo>
                    <a:pt x="35304" y="158045"/>
                  </a:lnTo>
                  <a:lnTo>
                    <a:pt x="70609" y="158045"/>
                  </a:lnTo>
                  <a:lnTo>
                    <a:pt x="70609" y="2059415"/>
                  </a:lnTo>
                  <a:lnTo>
                    <a:pt x="35304" y="2059415"/>
                  </a:lnTo>
                  <a:lnTo>
                    <a:pt x="70609" y="2059415"/>
                  </a:lnTo>
                  <a:cubicBezTo>
                    <a:pt x="70609" y="2107665"/>
                    <a:pt x="109679" y="2146852"/>
                    <a:pt x="157928" y="2146852"/>
                  </a:cubicBezTo>
                  <a:lnTo>
                    <a:pt x="157928" y="2182156"/>
                  </a:lnTo>
                  <a:lnTo>
                    <a:pt x="157928" y="2146852"/>
                  </a:lnTo>
                  <a:lnTo>
                    <a:pt x="2049059" y="2146852"/>
                  </a:lnTo>
                  <a:lnTo>
                    <a:pt x="2049059" y="2182156"/>
                  </a:lnTo>
                  <a:lnTo>
                    <a:pt x="2049059" y="2146852"/>
                  </a:lnTo>
                  <a:cubicBezTo>
                    <a:pt x="2097309" y="2146852"/>
                    <a:pt x="2136379" y="2107782"/>
                    <a:pt x="2136379" y="2059415"/>
                  </a:cubicBezTo>
                  <a:lnTo>
                    <a:pt x="2171683" y="2059415"/>
                  </a:lnTo>
                  <a:lnTo>
                    <a:pt x="2136379" y="2059415"/>
                  </a:lnTo>
                  <a:lnTo>
                    <a:pt x="2136379" y="158045"/>
                  </a:lnTo>
                  <a:lnTo>
                    <a:pt x="2171683" y="158045"/>
                  </a:lnTo>
                  <a:lnTo>
                    <a:pt x="2136379" y="158045"/>
                  </a:lnTo>
                  <a:moveTo>
                    <a:pt x="2206987" y="158045"/>
                  </a:moveTo>
                  <a:lnTo>
                    <a:pt x="2206987" y="2059415"/>
                  </a:lnTo>
                  <a:cubicBezTo>
                    <a:pt x="2206987" y="2146617"/>
                    <a:pt x="2136261" y="2217465"/>
                    <a:pt x="2049059" y="2217465"/>
                  </a:cubicBezTo>
                  <a:lnTo>
                    <a:pt x="157928" y="2217465"/>
                  </a:lnTo>
                  <a:cubicBezTo>
                    <a:pt x="70726" y="2217465"/>
                    <a:pt x="0" y="2146617"/>
                    <a:pt x="0" y="2059415"/>
                  </a:cubicBezTo>
                  <a:lnTo>
                    <a:pt x="0" y="158045"/>
                  </a:lnTo>
                  <a:cubicBezTo>
                    <a:pt x="0" y="70726"/>
                    <a:pt x="70726" y="0"/>
                    <a:pt x="157928" y="0"/>
                  </a:cubicBezTo>
                  <a:lnTo>
                    <a:pt x="157928" y="35304"/>
                  </a:lnTo>
                  <a:lnTo>
                    <a:pt x="157928" y="0"/>
                  </a:lnTo>
                  <a:lnTo>
                    <a:pt x="2049059" y="0"/>
                  </a:lnTo>
                  <a:cubicBezTo>
                    <a:pt x="2136261" y="0"/>
                    <a:pt x="2206987" y="70726"/>
                    <a:pt x="2206987" y="158045"/>
                  </a:cubicBezTo>
                  <a:close/>
                </a:path>
              </a:pathLst>
            </a:custGeom>
            <a:solidFill>
              <a:srgbClr val="53110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381800" cy="240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113436" y="4059948"/>
            <a:ext cx="1687286" cy="1695220"/>
            <a:chOff x="0" y="0"/>
            <a:chExt cx="2249715" cy="2260293"/>
          </a:xfrm>
        </p:grpSpPr>
        <p:sp>
          <p:nvSpPr>
            <p:cNvPr id="21" name="Freeform 21"/>
            <p:cNvSpPr/>
            <p:nvPr/>
          </p:nvSpPr>
          <p:spPr>
            <a:xfrm>
              <a:off x="35987" y="35987"/>
              <a:ext cx="2177701" cy="2188377"/>
            </a:xfrm>
            <a:custGeom>
              <a:avLst/>
              <a:gdLst/>
              <a:ahLst/>
              <a:cxnLst/>
              <a:rect l="l" t="t" r="r" b="b"/>
              <a:pathLst>
                <a:path w="2177701" h="2188377">
                  <a:moveTo>
                    <a:pt x="2177701" y="125115"/>
                  </a:moveTo>
                  <a:cubicBezTo>
                    <a:pt x="2177701" y="56020"/>
                    <a:pt x="2121801" y="0"/>
                    <a:pt x="2052705" y="0"/>
                  </a:cubicBezTo>
                  <a:lnTo>
                    <a:pt x="124995" y="0"/>
                  </a:lnTo>
                  <a:cubicBezTo>
                    <a:pt x="56020" y="0"/>
                    <a:pt x="0" y="56020"/>
                    <a:pt x="0" y="125115"/>
                  </a:cubicBezTo>
                  <a:lnTo>
                    <a:pt x="0" y="2063262"/>
                  </a:lnTo>
                  <a:cubicBezTo>
                    <a:pt x="0" y="2132357"/>
                    <a:pt x="56020" y="2188377"/>
                    <a:pt x="124995" y="2188377"/>
                  </a:cubicBezTo>
                  <a:lnTo>
                    <a:pt x="2052705" y="2188377"/>
                  </a:lnTo>
                  <a:cubicBezTo>
                    <a:pt x="2121801" y="2188377"/>
                    <a:pt x="2177701" y="2132357"/>
                    <a:pt x="2177701" y="2063262"/>
                  </a:cubicBez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249675" cy="2260354"/>
            </a:xfrm>
            <a:custGeom>
              <a:avLst/>
              <a:gdLst/>
              <a:ahLst/>
              <a:cxnLst/>
              <a:rect l="l" t="t" r="r" b="b"/>
              <a:pathLst>
                <a:path w="2249675" h="2260354">
                  <a:moveTo>
                    <a:pt x="2177701" y="161102"/>
                  </a:moveTo>
                  <a:cubicBezTo>
                    <a:pt x="2177701" y="111920"/>
                    <a:pt x="2137875" y="71974"/>
                    <a:pt x="2088692" y="71974"/>
                  </a:cubicBezTo>
                  <a:lnTo>
                    <a:pt x="2088692" y="35987"/>
                  </a:lnTo>
                  <a:lnTo>
                    <a:pt x="2088692" y="71974"/>
                  </a:lnTo>
                  <a:lnTo>
                    <a:pt x="160982" y="71974"/>
                  </a:lnTo>
                  <a:cubicBezTo>
                    <a:pt x="111800" y="71974"/>
                    <a:pt x="71974" y="111800"/>
                    <a:pt x="71974" y="161102"/>
                  </a:cubicBezTo>
                  <a:lnTo>
                    <a:pt x="35987" y="161102"/>
                  </a:lnTo>
                  <a:lnTo>
                    <a:pt x="71974" y="161102"/>
                  </a:lnTo>
                  <a:lnTo>
                    <a:pt x="71974" y="2099249"/>
                  </a:lnTo>
                  <a:lnTo>
                    <a:pt x="35987" y="2099249"/>
                  </a:lnTo>
                  <a:lnTo>
                    <a:pt x="71974" y="2099249"/>
                  </a:lnTo>
                  <a:cubicBezTo>
                    <a:pt x="71974" y="2148431"/>
                    <a:pt x="111800" y="2188377"/>
                    <a:pt x="160982" y="2188377"/>
                  </a:cubicBezTo>
                  <a:lnTo>
                    <a:pt x="160982" y="2224364"/>
                  </a:lnTo>
                  <a:lnTo>
                    <a:pt x="160982" y="2188377"/>
                  </a:lnTo>
                  <a:lnTo>
                    <a:pt x="2088692" y="2188377"/>
                  </a:lnTo>
                  <a:lnTo>
                    <a:pt x="2088692" y="2224364"/>
                  </a:lnTo>
                  <a:lnTo>
                    <a:pt x="2088692" y="2188377"/>
                  </a:lnTo>
                  <a:cubicBezTo>
                    <a:pt x="2137875" y="2188377"/>
                    <a:pt x="2177701" y="2148551"/>
                    <a:pt x="2177701" y="2099249"/>
                  </a:cubicBezTo>
                  <a:lnTo>
                    <a:pt x="2213688" y="2099249"/>
                  </a:lnTo>
                  <a:lnTo>
                    <a:pt x="2177701" y="2099249"/>
                  </a:lnTo>
                  <a:lnTo>
                    <a:pt x="2177701" y="161102"/>
                  </a:lnTo>
                  <a:lnTo>
                    <a:pt x="2213688" y="161102"/>
                  </a:lnTo>
                  <a:lnTo>
                    <a:pt x="2177701" y="161102"/>
                  </a:lnTo>
                  <a:moveTo>
                    <a:pt x="2249675" y="161102"/>
                  </a:moveTo>
                  <a:lnTo>
                    <a:pt x="2249675" y="2099249"/>
                  </a:lnTo>
                  <a:cubicBezTo>
                    <a:pt x="2249675" y="2188137"/>
                    <a:pt x="2177581" y="2260354"/>
                    <a:pt x="2088692" y="2260354"/>
                  </a:cubicBezTo>
                  <a:lnTo>
                    <a:pt x="160982" y="2260354"/>
                  </a:lnTo>
                  <a:cubicBezTo>
                    <a:pt x="72094" y="2260354"/>
                    <a:pt x="0" y="2188137"/>
                    <a:pt x="0" y="2099249"/>
                  </a:cubicBezTo>
                  <a:lnTo>
                    <a:pt x="0" y="161102"/>
                  </a:lnTo>
                  <a:cubicBezTo>
                    <a:pt x="0" y="72094"/>
                    <a:pt x="72094" y="0"/>
                    <a:pt x="160982" y="0"/>
                  </a:cubicBezTo>
                  <a:lnTo>
                    <a:pt x="160982" y="35987"/>
                  </a:lnTo>
                  <a:lnTo>
                    <a:pt x="160982" y="0"/>
                  </a:lnTo>
                  <a:lnTo>
                    <a:pt x="2088692" y="0"/>
                  </a:lnTo>
                  <a:cubicBezTo>
                    <a:pt x="2177581" y="0"/>
                    <a:pt x="2249675" y="72094"/>
                    <a:pt x="2249675" y="161102"/>
                  </a:cubicBezTo>
                  <a:close/>
                </a:path>
              </a:pathLst>
            </a:custGeom>
            <a:solidFill>
              <a:srgbClr val="53110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81800" cy="240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4714903" y="4920257"/>
            <a:ext cx="1871020" cy="1599916"/>
          </a:xfrm>
          <a:prstGeom prst="line">
            <a:avLst/>
          </a:prstGeom>
          <a:ln w="76200" cap="rnd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flipH="1" flipV="1">
            <a:off x="8273180" y="4920257"/>
            <a:ext cx="3304789" cy="768389"/>
          </a:xfrm>
          <a:prstGeom prst="line">
            <a:avLst/>
          </a:prstGeom>
          <a:ln w="76200" cap="flat">
            <a:solidFill>
              <a:srgbClr val="53110E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2405574" y="4907558"/>
            <a:ext cx="1707862" cy="1612615"/>
          </a:xfrm>
          <a:prstGeom prst="line">
            <a:avLst/>
          </a:prstGeom>
          <a:ln w="7620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7" name="Group 27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28" name="Freeform 28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31" name="Freeform 31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34" name="Freeform 34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3296072" y="3980499"/>
            <a:ext cx="1196395" cy="1524070"/>
          </a:xfrm>
          <a:custGeom>
            <a:avLst/>
            <a:gdLst/>
            <a:ahLst/>
            <a:cxnLst/>
            <a:rect l="l" t="t" r="r" b="b"/>
            <a:pathLst>
              <a:path w="1196395" h="1524070">
                <a:moveTo>
                  <a:pt x="0" y="0"/>
                </a:moveTo>
                <a:lnTo>
                  <a:pt x="1196394" y="0"/>
                </a:lnTo>
                <a:lnTo>
                  <a:pt x="1196394" y="1524070"/>
                </a:lnTo>
                <a:lnTo>
                  <a:pt x="0" y="152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4148678" y="6725114"/>
            <a:ext cx="1655286" cy="1655286"/>
          </a:xfrm>
          <a:custGeom>
            <a:avLst/>
            <a:gdLst/>
            <a:ahLst/>
            <a:cxnLst/>
            <a:rect l="l" t="t" r="r" b="b"/>
            <a:pathLst>
              <a:path w="1655286" h="1655286">
                <a:moveTo>
                  <a:pt x="0" y="0"/>
                </a:moveTo>
                <a:lnTo>
                  <a:pt x="1655286" y="0"/>
                </a:lnTo>
                <a:lnTo>
                  <a:pt x="1655286" y="1655285"/>
                </a:lnTo>
                <a:lnTo>
                  <a:pt x="0" y="1655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4352191" y="2586747"/>
            <a:ext cx="958361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0038A8"/>
                </a:solidFill>
                <a:latin typeface="Luckiest Guy"/>
              </a:rPr>
              <a:t>ALUR PENELITIAN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94578" y="6045252"/>
            <a:ext cx="1185439" cy="126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9"/>
              </a:lnSpc>
            </a:pPr>
            <a:r>
              <a:rPr lang="en-US" sz="8233">
                <a:solidFill>
                  <a:srgbClr val="FFFFFF"/>
                </a:solidFill>
                <a:latin typeface="Luckiest Guy"/>
              </a:rPr>
              <a:t>01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91660" y="4993930"/>
            <a:ext cx="1275783" cy="7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8578">
                <a:solidFill>
                  <a:srgbClr val="53110E"/>
                </a:solidFill>
                <a:latin typeface="Luckiest Guy"/>
              </a:rPr>
              <a:t>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50338" y="6045252"/>
            <a:ext cx="1255261" cy="126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9"/>
              </a:lnSpc>
            </a:pPr>
            <a:r>
              <a:rPr lang="en-US" sz="8233">
                <a:solidFill>
                  <a:srgbClr val="FFFFFF"/>
                </a:solidFill>
                <a:latin typeface="Luckiest Guy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246786" y="4962361"/>
            <a:ext cx="1397786" cy="7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8578">
                <a:solidFill>
                  <a:srgbClr val="53110E"/>
                </a:solidFill>
                <a:latin typeface="Luckiest Guy"/>
              </a:rPr>
              <a:t>04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851539" y="7685074"/>
            <a:ext cx="425505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53110E"/>
                </a:solidFill>
                <a:latin typeface="Luckiest Guy"/>
              </a:rPr>
              <a:t>PREPROCESS DATASET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592951" y="6045252"/>
            <a:ext cx="367320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53110E"/>
                </a:solidFill>
                <a:latin typeface="Luckiest Guy"/>
              </a:rPr>
              <a:t>MELATIH MODEL NLP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59505" y="6012343"/>
            <a:ext cx="36732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53110E"/>
                </a:solidFill>
                <a:latin typeface="Luckiest Guy"/>
              </a:rPr>
              <a:t>INSIGHT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513093" y="7616317"/>
            <a:ext cx="620595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53110E"/>
                </a:solidFill>
                <a:latin typeface="Luckiest Guy"/>
              </a:rPr>
              <a:t>MEMILIH</a:t>
            </a:r>
          </a:p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53110E"/>
                </a:solidFill>
                <a:latin typeface="Luckiest Guy"/>
              </a:rPr>
              <a:t>MODEL TERBAIK</a:t>
            </a:r>
          </a:p>
        </p:txBody>
      </p: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58" name="Freeform 58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3617252" y="6580086"/>
            <a:ext cx="11000218" cy="2366166"/>
            <a:chOff x="0" y="0"/>
            <a:chExt cx="2970519" cy="6389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70519" cy="638964"/>
            </a:xfrm>
            <a:custGeom>
              <a:avLst/>
              <a:gdLst/>
              <a:ahLst/>
              <a:cxnLst/>
              <a:rect l="l" t="t" r="r" b="b"/>
              <a:pathLst>
                <a:path w="2970519" h="638964">
                  <a:moveTo>
                    <a:pt x="35894" y="0"/>
                  </a:moveTo>
                  <a:lnTo>
                    <a:pt x="2934626" y="0"/>
                  </a:lnTo>
                  <a:cubicBezTo>
                    <a:pt x="2954449" y="0"/>
                    <a:pt x="2970519" y="16070"/>
                    <a:pt x="2970519" y="35894"/>
                  </a:cubicBezTo>
                  <a:lnTo>
                    <a:pt x="2970519" y="603070"/>
                  </a:lnTo>
                  <a:cubicBezTo>
                    <a:pt x="2970519" y="622894"/>
                    <a:pt x="2954449" y="638964"/>
                    <a:pt x="2934626" y="638964"/>
                  </a:cubicBezTo>
                  <a:lnTo>
                    <a:pt x="35894" y="638964"/>
                  </a:lnTo>
                  <a:cubicBezTo>
                    <a:pt x="16070" y="638964"/>
                    <a:pt x="0" y="622894"/>
                    <a:pt x="0" y="603070"/>
                  </a:cubicBezTo>
                  <a:lnTo>
                    <a:pt x="0" y="35894"/>
                  </a:lnTo>
                  <a:cubicBezTo>
                    <a:pt x="0" y="16070"/>
                    <a:pt x="16070" y="0"/>
                    <a:pt x="35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3110E"/>
              </a:solidFill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77743" y="6948831"/>
            <a:ext cx="11216985" cy="162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608">
                <a:solidFill>
                  <a:srgbClr val="53110E"/>
                </a:solidFill>
                <a:latin typeface="Nunito Bold"/>
              </a:rPr>
              <a:t>Pada bagian ini akan dijelaskan mengenai</a:t>
            </a:r>
          </a:p>
          <a:p>
            <a:pPr algn="ctr">
              <a:lnSpc>
                <a:spcPts val="4330"/>
              </a:lnSpc>
            </a:pPr>
            <a:r>
              <a:rPr lang="en-US" sz="3608">
                <a:solidFill>
                  <a:srgbClr val="53110E"/>
                </a:solidFill>
                <a:latin typeface="Nunito Bold"/>
              </a:rPr>
              <a:t>metode pada klasifikasi sentimen</a:t>
            </a:r>
          </a:p>
          <a:p>
            <a:pPr algn="ctr">
              <a:lnSpc>
                <a:spcPts val="4330"/>
              </a:lnSpc>
            </a:pPr>
            <a:r>
              <a:rPr lang="en-US" sz="3608">
                <a:solidFill>
                  <a:srgbClr val="53110E"/>
                </a:solidFill>
                <a:latin typeface="Nunito Bold"/>
              </a:rPr>
              <a:t>menggunakan </a:t>
            </a:r>
            <a:r>
              <a:rPr lang="en-US" sz="3608">
                <a:solidFill>
                  <a:srgbClr val="53110E"/>
                </a:solidFill>
                <a:latin typeface="Nunito Bold Italics"/>
              </a:rPr>
              <a:t>Hybrid</a:t>
            </a:r>
            <a:r>
              <a:rPr lang="en-US" sz="3608">
                <a:solidFill>
                  <a:srgbClr val="53110E"/>
                </a:solidFill>
                <a:latin typeface="Nunito Bold"/>
              </a:rPr>
              <a:t> Transformers-CNN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0697" y="2821122"/>
            <a:ext cx="14150526" cy="186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9"/>
              </a:lnSpc>
            </a:pPr>
            <a:r>
              <a:rPr lang="en-US" sz="12191" spc="304">
                <a:solidFill>
                  <a:srgbClr val="0038A8"/>
                </a:solidFill>
                <a:latin typeface="Luckiest Guy"/>
              </a:rPr>
              <a:t>METODOLOGI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5" name="Freeform 15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8" name="Freeform 18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21" name="Freeform 21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112517" y="4546958"/>
            <a:ext cx="1365816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8"/>
              </a:lnSpc>
            </a:pPr>
            <a:r>
              <a:rPr lang="en-US" sz="5673">
                <a:solidFill>
                  <a:srgbClr val="53110E"/>
                </a:solidFill>
                <a:latin typeface="Luckiest Guy"/>
              </a:rPr>
              <a:t>ANALISIS SENTIMEN</a:t>
            </a:r>
          </a:p>
          <a:p>
            <a:pPr algn="ctr">
              <a:lnSpc>
                <a:spcPts val="6808"/>
              </a:lnSpc>
            </a:pPr>
            <a:r>
              <a:rPr lang="en-US" sz="5673">
                <a:solidFill>
                  <a:srgbClr val="53110E"/>
                </a:solidFill>
                <a:latin typeface="Luckiest Guy"/>
              </a:rPr>
              <a:t>dENGAN TRANSFORMERS-CNN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5" name="Freeform 35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1316968"/>
            <a:ext cx="15912608" cy="700354"/>
            <a:chOff x="0" y="0"/>
            <a:chExt cx="21061132" cy="926954"/>
          </a:xfrm>
        </p:grpSpPr>
        <p:sp>
          <p:nvSpPr>
            <p:cNvPr id="4" name="Freeform 4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770683" y="1451934"/>
            <a:ext cx="409685" cy="410554"/>
            <a:chOff x="0" y="0"/>
            <a:chExt cx="754600" cy="7562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248228" y="1451934"/>
            <a:ext cx="429512" cy="430423"/>
            <a:chOff x="0" y="0"/>
            <a:chExt cx="754600" cy="756200"/>
          </a:xfrm>
        </p:grpSpPr>
        <p:sp>
          <p:nvSpPr>
            <p:cNvPr id="10" name="Freeform 10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532121" y="1502498"/>
            <a:ext cx="322505" cy="3225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94550" y="1502498"/>
            <a:ext cx="325228" cy="32522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57903" y="1506565"/>
            <a:ext cx="321161" cy="32116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9077" y="2017322"/>
            <a:ext cx="15912608" cy="7339307"/>
            <a:chOff x="0" y="0"/>
            <a:chExt cx="21432320" cy="98851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432320" cy="9885122"/>
            </a:xfrm>
            <a:custGeom>
              <a:avLst/>
              <a:gdLst/>
              <a:ahLst/>
              <a:cxnLst/>
              <a:rect l="l" t="t" r="r" b="b"/>
              <a:pathLst>
                <a:path w="21432320" h="9885122">
                  <a:moveTo>
                    <a:pt x="0" y="0"/>
                  </a:moveTo>
                  <a:lnTo>
                    <a:pt x="21432320" y="0"/>
                  </a:lnTo>
                  <a:lnTo>
                    <a:pt x="21432320" y="9885122"/>
                  </a:lnTo>
                  <a:lnTo>
                    <a:pt x="0" y="988512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209077" y="9045975"/>
            <a:ext cx="15912608" cy="700354"/>
            <a:chOff x="0" y="0"/>
            <a:chExt cx="21061132" cy="926954"/>
          </a:xfrm>
        </p:grpSpPr>
        <p:sp>
          <p:nvSpPr>
            <p:cNvPr id="24" name="Freeform 24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sp>
        <p:nvSpPr>
          <p:cNvPr id="26" name="AutoShape 26"/>
          <p:cNvSpPr/>
          <p:nvPr/>
        </p:nvSpPr>
        <p:spPr>
          <a:xfrm flipV="1">
            <a:off x="4458902" y="6552594"/>
            <a:ext cx="851662" cy="2878"/>
          </a:xfrm>
          <a:prstGeom prst="line">
            <a:avLst/>
          </a:prstGeom>
          <a:ln w="104775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1852639" y="2297480"/>
            <a:ext cx="42102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PENGINPUTAN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2364704" y="5389407"/>
            <a:ext cx="2094020" cy="2094020"/>
          </a:xfrm>
          <a:custGeom>
            <a:avLst/>
            <a:gdLst/>
            <a:ahLst/>
            <a:cxnLst/>
            <a:rect l="l" t="t" r="r" b="b"/>
            <a:pathLst>
              <a:path w="2094020" h="2094020">
                <a:moveTo>
                  <a:pt x="0" y="0"/>
                </a:moveTo>
                <a:lnTo>
                  <a:pt x="2094021" y="0"/>
                </a:lnTo>
                <a:lnTo>
                  <a:pt x="2094021" y="2094021"/>
                </a:lnTo>
                <a:lnTo>
                  <a:pt x="0" y="2094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1" name="AutoShape 31"/>
          <p:cNvSpPr/>
          <p:nvPr/>
        </p:nvSpPr>
        <p:spPr>
          <a:xfrm>
            <a:off x="9068481" y="6597562"/>
            <a:ext cx="747783" cy="1687"/>
          </a:xfrm>
          <a:prstGeom prst="line">
            <a:avLst/>
          </a:prstGeom>
          <a:ln w="114300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Freeform 32"/>
          <p:cNvSpPr/>
          <p:nvPr/>
        </p:nvSpPr>
        <p:spPr>
          <a:xfrm rot="-10800000">
            <a:off x="7992164" y="4682301"/>
            <a:ext cx="1407466" cy="3832209"/>
          </a:xfrm>
          <a:custGeom>
            <a:avLst/>
            <a:gdLst/>
            <a:ahLst/>
            <a:cxnLst/>
            <a:rect l="l" t="t" r="r" b="b"/>
            <a:pathLst>
              <a:path w="1407466" h="3832209">
                <a:moveTo>
                  <a:pt x="0" y="0"/>
                </a:moveTo>
                <a:lnTo>
                  <a:pt x="1407466" y="0"/>
                </a:lnTo>
                <a:lnTo>
                  <a:pt x="1407466" y="3832210"/>
                </a:lnTo>
                <a:lnTo>
                  <a:pt x="0" y="3832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623121" y="6102956"/>
            <a:ext cx="875693" cy="875693"/>
          </a:xfrm>
          <a:custGeom>
            <a:avLst/>
            <a:gdLst/>
            <a:ahLst/>
            <a:cxnLst/>
            <a:rect l="l" t="t" r="r" b="b"/>
            <a:pathLst>
              <a:path w="875693" h="875693">
                <a:moveTo>
                  <a:pt x="0" y="0"/>
                </a:moveTo>
                <a:lnTo>
                  <a:pt x="875693" y="0"/>
                </a:lnTo>
                <a:lnTo>
                  <a:pt x="875693" y="875693"/>
                </a:lnTo>
                <a:lnTo>
                  <a:pt x="0" y="87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34" name="Freeform 34"/>
          <p:cNvSpPr/>
          <p:nvPr/>
        </p:nvSpPr>
        <p:spPr>
          <a:xfrm>
            <a:off x="6513581" y="7164052"/>
            <a:ext cx="547386" cy="547386"/>
          </a:xfrm>
          <a:custGeom>
            <a:avLst/>
            <a:gdLst/>
            <a:ahLst/>
            <a:cxnLst/>
            <a:rect l="l" t="t" r="r" b="b"/>
            <a:pathLst>
              <a:path w="547386" h="547386">
                <a:moveTo>
                  <a:pt x="0" y="0"/>
                </a:moveTo>
                <a:lnTo>
                  <a:pt x="547386" y="0"/>
                </a:lnTo>
                <a:lnTo>
                  <a:pt x="547386" y="547386"/>
                </a:lnTo>
                <a:lnTo>
                  <a:pt x="0" y="547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35" name="Freeform 35"/>
          <p:cNvSpPr/>
          <p:nvPr/>
        </p:nvSpPr>
        <p:spPr>
          <a:xfrm flipH="1">
            <a:off x="7680539" y="6540802"/>
            <a:ext cx="623250" cy="623250"/>
          </a:xfrm>
          <a:custGeom>
            <a:avLst/>
            <a:gdLst/>
            <a:ahLst/>
            <a:cxnLst/>
            <a:rect l="l" t="t" r="r" b="b"/>
            <a:pathLst>
              <a:path w="623250" h="623250">
                <a:moveTo>
                  <a:pt x="623250" y="0"/>
                </a:moveTo>
                <a:lnTo>
                  <a:pt x="0" y="0"/>
                </a:lnTo>
                <a:lnTo>
                  <a:pt x="0" y="623250"/>
                </a:lnTo>
                <a:lnTo>
                  <a:pt x="623250" y="623250"/>
                </a:lnTo>
                <a:lnTo>
                  <a:pt x="62325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36" name="Freeform 36"/>
          <p:cNvSpPr/>
          <p:nvPr/>
        </p:nvSpPr>
        <p:spPr>
          <a:xfrm>
            <a:off x="6332854" y="7810813"/>
            <a:ext cx="1347685" cy="1002341"/>
          </a:xfrm>
          <a:custGeom>
            <a:avLst/>
            <a:gdLst/>
            <a:ahLst/>
            <a:cxnLst/>
            <a:rect l="l" t="t" r="r" b="b"/>
            <a:pathLst>
              <a:path w="1347685" h="1002341">
                <a:moveTo>
                  <a:pt x="0" y="0"/>
                </a:moveTo>
                <a:lnTo>
                  <a:pt x="1347685" y="0"/>
                </a:lnTo>
                <a:lnTo>
                  <a:pt x="1347685" y="1002340"/>
                </a:lnTo>
                <a:lnTo>
                  <a:pt x="0" y="10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188352" y="7115170"/>
            <a:ext cx="738769" cy="738769"/>
          </a:xfrm>
          <a:custGeom>
            <a:avLst/>
            <a:gdLst/>
            <a:ahLst/>
            <a:cxnLst/>
            <a:rect l="l" t="t" r="r" b="b"/>
            <a:pathLst>
              <a:path w="738769" h="738769">
                <a:moveTo>
                  <a:pt x="0" y="0"/>
                </a:moveTo>
                <a:lnTo>
                  <a:pt x="738770" y="0"/>
                </a:lnTo>
                <a:lnTo>
                  <a:pt x="738770" y="738769"/>
                </a:lnTo>
                <a:lnTo>
                  <a:pt x="0" y="7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623121" y="4492090"/>
            <a:ext cx="1425564" cy="1425564"/>
          </a:xfrm>
          <a:custGeom>
            <a:avLst/>
            <a:gdLst/>
            <a:ahLst/>
            <a:cxnLst/>
            <a:rect l="l" t="t" r="r" b="b"/>
            <a:pathLst>
              <a:path w="1425564" h="1425564">
                <a:moveTo>
                  <a:pt x="0" y="0"/>
                </a:moveTo>
                <a:lnTo>
                  <a:pt x="1425563" y="0"/>
                </a:lnTo>
                <a:lnTo>
                  <a:pt x="1425563" y="1425564"/>
                </a:lnTo>
                <a:lnTo>
                  <a:pt x="0" y="14255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586175" y="7334993"/>
            <a:ext cx="845410" cy="709088"/>
          </a:xfrm>
          <a:custGeom>
            <a:avLst/>
            <a:gdLst/>
            <a:ahLst/>
            <a:cxnLst/>
            <a:rect l="l" t="t" r="r" b="b"/>
            <a:pathLst>
              <a:path w="845410" h="709088">
                <a:moveTo>
                  <a:pt x="0" y="0"/>
                </a:moveTo>
                <a:lnTo>
                  <a:pt x="845410" y="0"/>
                </a:lnTo>
                <a:lnTo>
                  <a:pt x="845410" y="709088"/>
                </a:lnTo>
                <a:lnTo>
                  <a:pt x="0" y="7090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7582601" y="6010745"/>
            <a:ext cx="455610" cy="448775"/>
          </a:xfrm>
          <a:custGeom>
            <a:avLst/>
            <a:gdLst/>
            <a:ahLst/>
            <a:cxnLst/>
            <a:rect l="l" t="t" r="r" b="b"/>
            <a:pathLst>
              <a:path w="455610" h="448775">
                <a:moveTo>
                  <a:pt x="0" y="0"/>
                </a:moveTo>
                <a:lnTo>
                  <a:pt x="455610" y="0"/>
                </a:lnTo>
                <a:lnTo>
                  <a:pt x="455610" y="448776"/>
                </a:lnTo>
                <a:lnTo>
                  <a:pt x="0" y="44877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192477" y="5133540"/>
            <a:ext cx="1346856" cy="1346856"/>
          </a:xfrm>
          <a:custGeom>
            <a:avLst/>
            <a:gdLst/>
            <a:ahLst/>
            <a:cxnLst/>
            <a:rect l="l" t="t" r="r" b="b"/>
            <a:pathLst>
              <a:path w="1346856" h="1346856">
                <a:moveTo>
                  <a:pt x="0" y="0"/>
                </a:moveTo>
                <a:lnTo>
                  <a:pt x="1346856" y="0"/>
                </a:lnTo>
                <a:lnTo>
                  <a:pt x="1346856" y="1346856"/>
                </a:lnTo>
                <a:lnTo>
                  <a:pt x="0" y="13468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5705967" y="6527379"/>
            <a:ext cx="807614" cy="807614"/>
          </a:xfrm>
          <a:custGeom>
            <a:avLst/>
            <a:gdLst/>
            <a:ahLst/>
            <a:cxnLst/>
            <a:rect l="l" t="t" r="r" b="b"/>
            <a:pathLst>
              <a:path w="807614" h="807614">
                <a:moveTo>
                  <a:pt x="0" y="0"/>
                </a:moveTo>
                <a:lnTo>
                  <a:pt x="807614" y="0"/>
                </a:lnTo>
                <a:lnTo>
                  <a:pt x="807614" y="807614"/>
                </a:lnTo>
                <a:lnTo>
                  <a:pt x="0" y="8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43" name="Freeform 43"/>
          <p:cNvSpPr/>
          <p:nvPr/>
        </p:nvSpPr>
        <p:spPr>
          <a:xfrm>
            <a:off x="9983915" y="4278608"/>
            <a:ext cx="2221599" cy="2221599"/>
          </a:xfrm>
          <a:custGeom>
            <a:avLst/>
            <a:gdLst/>
            <a:ahLst/>
            <a:cxnLst/>
            <a:rect l="l" t="t" r="r" b="b"/>
            <a:pathLst>
              <a:path w="2221599" h="2221599">
                <a:moveTo>
                  <a:pt x="0" y="0"/>
                </a:moveTo>
                <a:lnTo>
                  <a:pt x="2221599" y="0"/>
                </a:lnTo>
                <a:lnTo>
                  <a:pt x="2221599" y="2221599"/>
                </a:lnTo>
                <a:lnTo>
                  <a:pt x="0" y="222159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9983915" y="6729752"/>
            <a:ext cx="2083401" cy="2083401"/>
          </a:xfrm>
          <a:custGeom>
            <a:avLst/>
            <a:gdLst/>
            <a:ahLst/>
            <a:cxnLst/>
            <a:rect l="l" t="t" r="r" b="b"/>
            <a:pathLst>
              <a:path w="2083401" h="2083401">
                <a:moveTo>
                  <a:pt x="0" y="0"/>
                </a:moveTo>
                <a:lnTo>
                  <a:pt x="2083402" y="0"/>
                </a:lnTo>
                <a:lnTo>
                  <a:pt x="2083402" y="2083401"/>
                </a:lnTo>
                <a:lnTo>
                  <a:pt x="0" y="208340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45" name="AutoShape 45"/>
          <p:cNvSpPr/>
          <p:nvPr/>
        </p:nvSpPr>
        <p:spPr>
          <a:xfrm>
            <a:off x="12205643" y="6665009"/>
            <a:ext cx="747783" cy="1687"/>
          </a:xfrm>
          <a:prstGeom prst="line">
            <a:avLst/>
          </a:prstGeom>
          <a:ln w="114300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Freeform 46"/>
          <p:cNvSpPr/>
          <p:nvPr/>
        </p:nvSpPr>
        <p:spPr>
          <a:xfrm>
            <a:off x="12596039" y="5204872"/>
            <a:ext cx="3175758" cy="1726314"/>
          </a:xfrm>
          <a:custGeom>
            <a:avLst/>
            <a:gdLst/>
            <a:ahLst/>
            <a:cxnLst/>
            <a:rect l="l" t="t" r="r" b="b"/>
            <a:pathLst>
              <a:path w="3175758" h="1726314">
                <a:moveTo>
                  <a:pt x="0" y="0"/>
                </a:moveTo>
                <a:lnTo>
                  <a:pt x="3175759" y="0"/>
                </a:lnTo>
                <a:lnTo>
                  <a:pt x="3175759" y="1726314"/>
                </a:lnTo>
                <a:lnTo>
                  <a:pt x="0" y="172631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t="-7571" b="-5823"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3238892" y="6656400"/>
            <a:ext cx="1997417" cy="852650"/>
          </a:xfrm>
          <a:custGeom>
            <a:avLst/>
            <a:gdLst/>
            <a:ahLst/>
            <a:cxnLst/>
            <a:rect l="l" t="t" r="r" b="b"/>
            <a:pathLst>
              <a:path w="1997417" h="852650">
                <a:moveTo>
                  <a:pt x="0" y="0"/>
                </a:moveTo>
                <a:lnTo>
                  <a:pt x="1997417" y="0"/>
                </a:lnTo>
                <a:lnTo>
                  <a:pt x="1997417" y="852649"/>
                </a:lnTo>
                <a:lnTo>
                  <a:pt x="0" y="8526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24344" t="-35968" r="-23016" b="-58409"/>
            </a:stretch>
          </a:blipFill>
        </p:spPr>
      </p:sp>
      <p:sp>
        <p:nvSpPr>
          <p:cNvPr id="48" name="Freeform 48"/>
          <p:cNvSpPr/>
          <p:nvPr/>
        </p:nvSpPr>
        <p:spPr>
          <a:xfrm flipH="1">
            <a:off x="15166928" y="7164052"/>
            <a:ext cx="3121072" cy="3121072"/>
          </a:xfrm>
          <a:custGeom>
            <a:avLst/>
            <a:gdLst/>
            <a:ahLst/>
            <a:cxnLst/>
            <a:rect l="l" t="t" r="r" b="b"/>
            <a:pathLst>
              <a:path w="3121072" h="3121072">
                <a:moveTo>
                  <a:pt x="3121072" y="0"/>
                </a:moveTo>
                <a:lnTo>
                  <a:pt x="0" y="0"/>
                </a:lnTo>
                <a:lnTo>
                  <a:pt x="0" y="3121073"/>
                </a:lnTo>
                <a:lnTo>
                  <a:pt x="3121072" y="3121073"/>
                </a:lnTo>
                <a:lnTo>
                  <a:pt x="3121072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852639" y="3097610"/>
            <a:ext cx="14122887" cy="10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Hal pertama yang dilakukan adalah menginputkan dataset yang berekstensi </a:t>
            </a:r>
            <a:r>
              <a:rPr lang="en-US" sz="3400">
                <a:solidFill>
                  <a:srgbClr val="53110E"/>
                </a:solidFill>
                <a:latin typeface="Nunito Bold Italics"/>
              </a:rPr>
              <a:t>csv</a:t>
            </a:r>
            <a:r>
              <a:rPr lang="en-US" sz="3400">
                <a:solidFill>
                  <a:srgbClr val="53110E"/>
                </a:solidFill>
                <a:latin typeface="Nunito Bold"/>
              </a:rPr>
              <a:t> ke dalam Google Colaboratory.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254656" y="2255447"/>
            <a:ext cx="27065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DATASET </a:t>
            </a:r>
          </a:p>
        </p:txBody>
      </p:sp>
      <p:sp>
        <p:nvSpPr>
          <p:cNvPr id="51" name="Freeform 51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1473736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194838" y="8458395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6" name="Freeform 1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22" name="Freeform 2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1425523" y="5949123"/>
            <a:ext cx="3285925" cy="1338173"/>
          </a:xfrm>
          <a:prstGeom prst="line">
            <a:avLst/>
          </a:prstGeom>
          <a:ln w="104775" cap="rnd">
            <a:solidFill>
              <a:srgbClr val="E5268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Freeform 34"/>
          <p:cNvSpPr/>
          <p:nvPr/>
        </p:nvSpPr>
        <p:spPr>
          <a:xfrm>
            <a:off x="1788245" y="5750140"/>
            <a:ext cx="1468920" cy="1274288"/>
          </a:xfrm>
          <a:custGeom>
            <a:avLst/>
            <a:gdLst/>
            <a:ahLst/>
            <a:cxnLst/>
            <a:rect l="l" t="t" r="r" b="b"/>
            <a:pathLst>
              <a:path w="1468920" h="1274288">
                <a:moveTo>
                  <a:pt x="0" y="0"/>
                </a:moveTo>
                <a:lnTo>
                  <a:pt x="1468919" y="0"/>
                </a:lnTo>
                <a:lnTo>
                  <a:pt x="1468919" y="1274288"/>
                </a:lnTo>
                <a:lnTo>
                  <a:pt x="0" y="1274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>
            <a:off x="3478451" y="6454836"/>
            <a:ext cx="680066" cy="1534"/>
          </a:xfrm>
          <a:prstGeom prst="line">
            <a:avLst/>
          </a:prstGeom>
          <a:ln w="104775" cap="rnd">
            <a:solidFill>
              <a:srgbClr val="00247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V="1">
            <a:off x="11425523" y="7313088"/>
            <a:ext cx="3285925" cy="1175774"/>
          </a:xfrm>
          <a:prstGeom prst="line">
            <a:avLst/>
          </a:prstGeom>
          <a:ln w="104775" cap="rnd">
            <a:solidFill>
              <a:srgbClr val="F1473A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7" name="Table 37"/>
          <p:cNvGraphicFramePr>
            <a:graphicFrameLocks noGrp="1"/>
          </p:cNvGraphicFramePr>
          <p:nvPr/>
        </p:nvGraphicFramePr>
        <p:xfrm>
          <a:off x="4377710" y="3871208"/>
          <a:ext cx="8149499" cy="5032152"/>
        </p:xfrm>
        <a:graphic>
          <a:graphicData uri="http://schemas.openxmlformats.org/drawingml/2006/table">
            <a:tbl>
              <a:tblPr/>
              <a:tblGrid>
                <a:gridCol w="1686703"/>
                <a:gridCol w="6462796"/>
              </a:tblGrid>
              <a:tr h="7144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Tweet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97896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 ketika kamu ... tawa dari orang lain 😂📣 #HumorSharing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80344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4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#ERROR!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473A"/>
                    </a:solidFill>
                  </a:tcPr>
                </a:tc>
              </a:tr>
              <a:tr h="98482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Angry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Momen kamu merasa ... kemarahanmu 😤💢 #UnleashTheAnger 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3467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15"/>
                    </a:solidFill>
                  </a:tcPr>
                </a:tc>
              </a:tr>
              <a:tr h="81582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47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#ERROR!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473A"/>
                    </a:solidFill>
                  </a:tcPr>
                </a:tc>
              </a:tr>
            </a:tbl>
          </a:graphicData>
        </a:graphic>
      </p:graphicFrame>
      <p:sp>
        <p:nvSpPr>
          <p:cNvPr id="38" name="Freeform 38"/>
          <p:cNvSpPr/>
          <p:nvPr/>
        </p:nvSpPr>
        <p:spPr>
          <a:xfrm>
            <a:off x="14842249" y="3674580"/>
            <a:ext cx="1662895" cy="1662895"/>
          </a:xfrm>
          <a:custGeom>
            <a:avLst/>
            <a:gdLst/>
            <a:ahLst/>
            <a:cxnLst/>
            <a:rect l="l" t="t" r="r" b="b"/>
            <a:pathLst>
              <a:path w="1662895" h="1662895">
                <a:moveTo>
                  <a:pt x="0" y="0"/>
                </a:moveTo>
                <a:lnTo>
                  <a:pt x="1662894" y="0"/>
                </a:lnTo>
                <a:lnTo>
                  <a:pt x="1662894" y="1662895"/>
                </a:lnTo>
                <a:lnTo>
                  <a:pt x="0" y="166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AutoShape 39"/>
          <p:cNvSpPr/>
          <p:nvPr/>
        </p:nvSpPr>
        <p:spPr>
          <a:xfrm flipV="1">
            <a:off x="12527209" y="4407096"/>
            <a:ext cx="2184240" cy="3280250"/>
          </a:xfrm>
          <a:prstGeom prst="line">
            <a:avLst/>
          </a:prstGeom>
          <a:ln w="104775" cap="rnd">
            <a:solidFill>
              <a:srgbClr val="F9A21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Freeform 40"/>
          <p:cNvSpPr/>
          <p:nvPr/>
        </p:nvSpPr>
        <p:spPr>
          <a:xfrm>
            <a:off x="14837625" y="6387284"/>
            <a:ext cx="1667518" cy="1667518"/>
          </a:xfrm>
          <a:custGeom>
            <a:avLst/>
            <a:gdLst/>
            <a:ahLst/>
            <a:cxnLst/>
            <a:rect l="l" t="t" r="r" b="b"/>
            <a:pathLst>
              <a:path w="1667518" h="1667518">
                <a:moveTo>
                  <a:pt x="0" y="0"/>
                </a:moveTo>
                <a:lnTo>
                  <a:pt x="1667518" y="0"/>
                </a:lnTo>
                <a:lnTo>
                  <a:pt x="1667518" y="1667519"/>
                </a:lnTo>
                <a:lnTo>
                  <a:pt x="0" y="1667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837624" y="2769741"/>
            <a:ext cx="15088280" cy="50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Setelah itu kami melakukan penghapusan data yang kosong dan error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88992" y="1979175"/>
            <a:ext cx="7733743" cy="78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7"/>
              </a:lnSpc>
            </a:pPr>
            <a:r>
              <a:rPr lang="en-US" sz="5147">
                <a:solidFill>
                  <a:srgbClr val="0038A8"/>
                </a:solidFill>
                <a:latin typeface="Luckiest Guy"/>
              </a:rPr>
              <a:t>NULL DAN ERROR VALUE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37624" y="1979175"/>
            <a:ext cx="4551368" cy="78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7"/>
              </a:lnSpc>
            </a:pPr>
            <a:r>
              <a:rPr lang="en-US" sz="5147">
                <a:solidFill>
                  <a:srgbClr val="0038A8"/>
                </a:solidFill>
                <a:latin typeface="Luckiest Guy"/>
              </a:rPr>
              <a:t>PENGHAPUSAN</a:t>
            </a:r>
          </a:p>
        </p:txBody>
      </p: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216215" y="317314"/>
            <a:ext cx="1749868" cy="1749861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4" name="Freeform 4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0" name="Freeform 10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9077" y="1473736"/>
            <a:ext cx="15907684" cy="7377301"/>
            <a:chOff x="0" y="0"/>
            <a:chExt cx="20820333" cy="96555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sp>
        <p:nvSpPr>
          <p:cNvPr id="23" name="AutoShape 23"/>
          <p:cNvSpPr/>
          <p:nvPr/>
        </p:nvSpPr>
        <p:spPr>
          <a:xfrm flipV="1">
            <a:off x="8768990" y="6166499"/>
            <a:ext cx="5353745" cy="1634084"/>
          </a:xfrm>
          <a:prstGeom prst="line">
            <a:avLst/>
          </a:prstGeom>
          <a:ln w="95250" cap="flat">
            <a:solidFill>
              <a:srgbClr val="DD051D"/>
            </a:solidFill>
            <a:prstDash val="lgDash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8768990" y="5895995"/>
            <a:ext cx="5353745" cy="270504"/>
          </a:xfrm>
          <a:prstGeom prst="line">
            <a:avLst/>
          </a:prstGeom>
          <a:ln w="95250" cap="flat">
            <a:solidFill>
              <a:srgbClr val="DD051D"/>
            </a:solidFill>
            <a:prstDash val="lgDash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9952385" y="4438084"/>
            <a:ext cx="2460562" cy="487698"/>
          </a:xfrm>
          <a:prstGeom prst="line">
            <a:avLst/>
          </a:prstGeom>
          <a:ln w="95250" cap="flat">
            <a:solidFill>
              <a:srgbClr val="85FF8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6" name="Group 26"/>
          <p:cNvGrpSpPr/>
          <p:nvPr/>
        </p:nvGrpSpPr>
        <p:grpSpPr>
          <a:xfrm rot="-10800000">
            <a:off x="1211296" y="8500860"/>
            <a:ext cx="15912608" cy="973947"/>
            <a:chOff x="0" y="0"/>
            <a:chExt cx="21061132" cy="1289068"/>
          </a:xfrm>
        </p:grpSpPr>
        <p:sp>
          <p:nvSpPr>
            <p:cNvPr id="27" name="Freeform 27"/>
            <p:cNvSpPr/>
            <p:nvPr/>
          </p:nvSpPr>
          <p:spPr>
            <a:xfrm>
              <a:off x="36401" y="44511"/>
              <a:ext cx="20988285" cy="1200018"/>
            </a:xfrm>
            <a:custGeom>
              <a:avLst/>
              <a:gdLst/>
              <a:ahLst/>
              <a:cxnLst/>
              <a:rect l="l" t="t" r="r" b="b"/>
              <a:pathLst>
                <a:path w="20988285" h="1200018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83237"/>
                    <a:pt x="20988285" y="409205"/>
                  </a:cubicBezTo>
                  <a:lnTo>
                    <a:pt x="20988285" y="1200018"/>
                  </a:lnTo>
                  <a:lnTo>
                    <a:pt x="0" y="1200018"/>
                  </a:lnTo>
                  <a:lnTo>
                    <a:pt x="0" y="409205"/>
                  </a:lnTo>
                  <a:cubicBezTo>
                    <a:pt x="0" y="183237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1061087" cy="1289040"/>
            </a:xfrm>
            <a:custGeom>
              <a:avLst/>
              <a:gdLst/>
              <a:ahLst/>
              <a:cxnLst/>
              <a:rect l="l" t="t" r="r" b="b"/>
              <a:pathLst>
                <a:path w="21061087" h="1289040">
                  <a:moveTo>
                    <a:pt x="394586" y="0"/>
                  </a:moveTo>
                  <a:lnTo>
                    <a:pt x="20666500" y="0"/>
                  </a:lnTo>
                  <a:lnTo>
                    <a:pt x="20666500" y="44511"/>
                  </a:lnTo>
                  <a:lnTo>
                    <a:pt x="20666500" y="0"/>
                  </a:lnTo>
                  <a:cubicBezTo>
                    <a:pt x="20882116" y="0"/>
                    <a:pt x="21061087" y="200300"/>
                    <a:pt x="21061087" y="453716"/>
                  </a:cubicBezTo>
                  <a:lnTo>
                    <a:pt x="21024686" y="453716"/>
                  </a:lnTo>
                  <a:lnTo>
                    <a:pt x="21061087" y="453716"/>
                  </a:lnTo>
                  <a:lnTo>
                    <a:pt x="21061087" y="1244529"/>
                  </a:lnTo>
                  <a:cubicBezTo>
                    <a:pt x="21061087" y="1269158"/>
                    <a:pt x="21044829" y="1289040"/>
                    <a:pt x="21024686" y="1289040"/>
                  </a:cubicBezTo>
                  <a:lnTo>
                    <a:pt x="36401" y="1289040"/>
                  </a:lnTo>
                  <a:cubicBezTo>
                    <a:pt x="16259" y="1289040"/>
                    <a:pt x="0" y="1269158"/>
                    <a:pt x="0" y="1244529"/>
                  </a:cubicBezTo>
                  <a:lnTo>
                    <a:pt x="0" y="453716"/>
                  </a:lnTo>
                  <a:lnTo>
                    <a:pt x="36401" y="453716"/>
                  </a:lnTo>
                  <a:lnTo>
                    <a:pt x="0" y="453716"/>
                  </a:lnTo>
                  <a:cubicBezTo>
                    <a:pt x="0" y="200300"/>
                    <a:pt x="179093" y="0"/>
                    <a:pt x="394586" y="0"/>
                  </a:cubicBezTo>
                  <a:cubicBezTo>
                    <a:pt x="401381" y="0"/>
                    <a:pt x="408054" y="2374"/>
                    <a:pt x="413878" y="6825"/>
                  </a:cubicBezTo>
                  <a:lnTo>
                    <a:pt x="394586" y="44511"/>
                  </a:lnTo>
                  <a:lnTo>
                    <a:pt x="394586" y="0"/>
                  </a:lnTo>
                  <a:moveTo>
                    <a:pt x="394586" y="89022"/>
                  </a:moveTo>
                  <a:cubicBezTo>
                    <a:pt x="387791" y="89022"/>
                    <a:pt x="381118" y="86648"/>
                    <a:pt x="375293" y="82197"/>
                  </a:cubicBezTo>
                  <a:lnTo>
                    <a:pt x="394586" y="44511"/>
                  </a:lnTo>
                  <a:lnTo>
                    <a:pt x="394586" y="89022"/>
                  </a:lnTo>
                  <a:cubicBezTo>
                    <a:pt x="214523" y="89022"/>
                    <a:pt x="72802" y="255048"/>
                    <a:pt x="72802" y="453716"/>
                  </a:cubicBezTo>
                  <a:lnTo>
                    <a:pt x="72802" y="1244529"/>
                  </a:lnTo>
                  <a:lnTo>
                    <a:pt x="36401" y="1244529"/>
                  </a:lnTo>
                  <a:lnTo>
                    <a:pt x="36401" y="1200018"/>
                  </a:lnTo>
                  <a:lnTo>
                    <a:pt x="21024686" y="1200018"/>
                  </a:lnTo>
                  <a:lnTo>
                    <a:pt x="21024686" y="1244529"/>
                  </a:lnTo>
                  <a:lnTo>
                    <a:pt x="20988285" y="1244529"/>
                  </a:lnTo>
                  <a:lnTo>
                    <a:pt x="20988285" y="453716"/>
                  </a:lnTo>
                  <a:cubicBezTo>
                    <a:pt x="20988285" y="255197"/>
                    <a:pt x="20846563" y="89022"/>
                    <a:pt x="20666500" y="89022"/>
                  </a:cubicBezTo>
                  <a:lnTo>
                    <a:pt x="394586" y="89022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837624" y="1902673"/>
            <a:ext cx="43498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PENGHAPUSAN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2" name="AutoShape 32"/>
          <p:cNvSpPr/>
          <p:nvPr/>
        </p:nvSpPr>
        <p:spPr>
          <a:xfrm flipV="1">
            <a:off x="10011847" y="4928092"/>
            <a:ext cx="2379740" cy="516213"/>
          </a:xfrm>
          <a:prstGeom prst="line">
            <a:avLst/>
          </a:prstGeom>
          <a:ln w="95250" cap="flat">
            <a:solidFill>
              <a:srgbClr val="85FF8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>
            <a:off x="9814708" y="6599266"/>
            <a:ext cx="2624216" cy="425584"/>
          </a:xfrm>
          <a:prstGeom prst="line">
            <a:avLst/>
          </a:prstGeom>
          <a:ln w="95250" cap="flat">
            <a:solidFill>
              <a:srgbClr val="85FF8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V="1">
            <a:off x="9850209" y="7019072"/>
            <a:ext cx="2588715" cy="439027"/>
          </a:xfrm>
          <a:prstGeom prst="line">
            <a:avLst/>
          </a:prstGeom>
          <a:ln w="95250" cap="flat">
            <a:solidFill>
              <a:srgbClr val="85FF87"/>
            </a:solidFill>
            <a:prstDash val="solid"/>
            <a:headEnd type="none" w="sm" len="sm"/>
            <a:tailEnd type="triangle" w="lg" len="med"/>
          </a:ln>
        </p:spPr>
      </p:sp>
      <p:graphicFrame>
        <p:nvGraphicFramePr>
          <p:cNvPr id="35" name="Table 35"/>
          <p:cNvGraphicFramePr>
            <a:graphicFrameLocks noGrp="1"/>
          </p:cNvGraphicFramePr>
          <p:nvPr/>
        </p:nvGraphicFramePr>
        <p:xfrm>
          <a:off x="1837624" y="3481592"/>
          <a:ext cx="8970279" cy="5448776"/>
        </p:xfrm>
        <a:graphic>
          <a:graphicData uri="http://schemas.openxmlformats.org/drawingml/2006/table">
            <a:tbl>
              <a:tblPr/>
              <a:tblGrid>
                <a:gridCol w="1685979"/>
                <a:gridCol w="7284300"/>
              </a:tblGrid>
              <a:tr h="7140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Tweet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9783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 ketika kamu ... tawa dari orang lain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Canva Sans Bold"/>
                        </a:rPr>
                        <a:t>😂📣 #HumorSharing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9783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7F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 ketika kamu ... tawa dari orang lain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Canva Sans Bold"/>
                        </a:rPr>
                        <a:t>😂📣 #HumorSharing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7F1B"/>
                    </a:solidFill>
                  </a:tcPr>
                </a:tc>
              </a:tr>
              <a:tr h="98425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Momen kamu merasa ... kemarahanmu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Canva Sans Bold"/>
                        </a:rPr>
                        <a:t>😤💢 #UnleashTheAnger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9783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7F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Momen kamu merasa ... kemarahanmu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Canva Sans Bold"/>
                        </a:rPr>
                        <a:t>😤💢 #UnleashTheAnger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7F1B"/>
                    </a:solidFill>
                  </a:tcPr>
                </a:tc>
              </a:tr>
              <a:tr h="81535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Si senyum ... perform :) ada aja ... ngangenin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36" name="Freeform 36"/>
          <p:cNvSpPr/>
          <p:nvPr/>
        </p:nvSpPr>
        <p:spPr>
          <a:xfrm>
            <a:off x="12634520" y="4147822"/>
            <a:ext cx="1277882" cy="1503391"/>
          </a:xfrm>
          <a:custGeom>
            <a:avLst/>
            <a:gdLst/>
            <a:ahLst/>
            <a:cxnLst/>
            <a:rect l="l" t="t" r="r" b="b"/>
            <a:pathLst>
              <a:path w="1277882" h="1503391">
                <a:moveTo>
                  <a:pt x="0" y="0"/>
                </a:moveTo>
                <a:lnTo>
                  <a:pt x="1277883" y="0"/>
                </a:lnTo>
                <a:lnTo>
                  <a:pt x="1277883" y="1503391"/>
                </a:lnTo>
                <a:lnTo>
                  <a:pt x="0" y="1503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634520" y="6624847"/>
            <a:ext cx="1277882" cy="1503391"/>
          </a:xfrm>
          <a:custGeom>
            <a:avLst/>
            <a:gdLst/>
            <a:ahLst/>
            <a:cxnLst/>
            <a:rect l="l" t="t" r="r" b="b"/>
            <a:pathLst>
              <a:path w="1277882" h="1503391">
                <a:moveTo>
                  <a:pt x="0" y="0"/>
                </a:moveTo>
                <a:lnTo>
                  <a:pt x="1277883" y="0"/>
                </a:lnTo>
                <a:lnTo>
                  <a:pt x="1277883" y="1503391"/>
                </a:lnTo>
                <a:lnTo>
                  <a:pt x="0" y="1503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837624" y="2702791"/>
            <a:ext cx="12622514" cy="50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Selanjutnya adalah penghapusan data duplikat.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88992" y="1902673"/>
            <a:ext cx="773374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Data duplikat</a:t>
            </a:r>
          </a:p>
        </p:txBody>
      </p:sp>
      <p:sp>
        <p:nvSpPr>
          <p:cNvPr id="40" name="Freeform 40"/>
          <p:cNvSpPr/>
          <p:nvPr/>
        </p:nvSpPr>
        <p:spPr>
          <a:xfrm>
            <a:off x="14460137" y="5186199"/>
            <a:ext cx="1515389" cy="1894236"/>
          </a:xfrm>
          <a:custGeom>
            <a:avLst/>
            <a:gdLst/>
            <a:ahLst/>
            <a:cxnLst/>
            <a:rect l="l" t="t" r="r" b="b"/>
            <a:pathLst>
              <a:path w="1515389" h="1894236">
                <a:moveTo>
                  <a:pt x="0" y="0"/>
                </a:moveTo>
                <a:lnTo>
                  <a:pt x="1515389" y="0"/>
                </a:lnTo>
                <a:lnTo>
                  <a:pt x="1515389" y="1894236"/>
                </a:lnTo>
                <a:lnTo>
                  <a:pt x="0" y="1894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1473736"/>
            <a:ext cx="15907684" cy="7377301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87696" y="8846160"/>
            <a:ext cx="15912608" cy="700354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9" name="Freeform 9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074130" y="5162386"/>
            <a:ext cx="1782858" cy="1782858"/>
          </a:xfrm>
          <a:custGeom>
            <a:avLst/>
            <a:gdLst/>
            <a:ahLst/>
            <a:cxnLst/>
            <a:rect l="l" t="t" r="r" b="b"/>
            <a:pathLst>
              <a:path w="1782858" h="1782858">
                <a:moveTo>
                  <a:pt x="0" y="0"/>
                </a:moveTo>
                <a:lnTo>
                  <a:pt x="1782858" y="0"/>
                </a:lnTo>
                <a:lnTo>
                  <a:pt x="1782858" y="1782859"/>
                </a:lnTo>
                <a:lnTo>
                  <a:pt x="0" y="178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rnd">
            <a:solidFill>
              <a:srgbClr val="000000"/>
            </a:solidFill>
            <a:round/>
          </a:ln>
        </p:spPr>
      </p:sp>
      <p:sp>
        <p:nvSpPr>
          <p:cNvPr id="27" name="Freeform 27"/>
          <p:cNvSpPr/>
          <p:nvPr/>
        </p:nvSpPr>
        <p:spPr>
          <a:xfrm>
            <a:off x="12348808" y="6477913"/>
            <a:ext cx="1900388" cy="1902766"/>
          </a:xfrm>
          <a:custGeom>
            <a:avLst/>
            <a:gdLst/>
            <a:ahLst/>
            <a:cxnLst/>
            <a:rect l="l" t="t" r="r" b="b"/>
            <a:pathLst>
              <a:path w="1900388" h="1902766">
                <a:moveTo>
                  <a:pt x="0" y="0"/>
                </a:moveTo>
                <a:lnTo>
                  <a:pt x="1900388" y="0"/>
                </a:lnTo>
                <a:lnTo>
                  <a:pt x="1900388" y="1902766"/>
                </a:lnTo>
                <a:lnTo>
                  <a:pt x="0" y="190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000000"/>
            </a:solidFill>
            <a:round/>
          </a:ln>
        </p:spPr>
      </p:sp>
      <p:sp>
        <p:nvSpPr>
          <p:cNvPr id="28" name="Freeform 28"/>
          <p:cNvSpPr/>
          <p:nvPr/>
        </p:nvSpPr>
        <p:spPr>
          <a:xfrm>
            <a:off x="12361222" y="3622819"/>
            <a:ext cx="1898943" cy="1901320"/>
          </a:xfrm>
          <a:custGeom>
            <a:avLst/>
            <a:gdLst/>
            <a:ahLst/>
            <a:cxnLst/>
            <a:rect l="l" t="t" r="r" b="b"/>
            <a:pathLst>
              <a:path w="1898943" h="1901320">
                <a:moveTo>
                  <a:pt x="0" y="0"/>
                </a:moveTo>
                <a:lnTo>
                  <a:pt x="1898943" y="0"/>
                </a:lnTo>
                <a:lnTo>
                  <a:pt x="1898943" y="1901320"/>
                </a:lnTo>
                <a:lnTo>
                  <a:pt x="0" y="1901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rnd">
            <a:solidFill>
              <a:srgbClr val="000000"/>
            </a:solidFill>
            <a:round/>
          </a:ln>
        </p:spPr>
      </p:sp>
      <p:sp>
        <p:nvSpPr>
          <p:cNvPr id="29" name="Freeform 29"/>
          <p:cNvSpPr/>
          <p:nvPr/>
        </p:nvSpPr>
        <p:spPr>
          <a:xfrm>
            <a:off x="14669866" y="5143500"/>
            <a:ext cx="1885155" cy="1885155"/>
          </a:xfrm>
          <a:custGeom>
            <a:avLst/>
            <a:gdLst/>
            <a:ahLst/>
            <a:cxnLst/>
            <a:rect l="l" t="t" r="r" b="b"/>
            <a:pathLst>
              <a:path w="1885155" h="1885155">
                <a:moveTo>
                  <a:pt x="0" y="0"/>
                </a:moveTo>
                <a:lnTo>
                  <a:pt x="1885155" y="0"/>
                </a:lnTo>
                <a:lnTo>
                  <a:pt x="1885155" y="1885155"/>
                </a:lnTo>
                <a:lnTo>
                  <a:pt x="0" y="18851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w="47625" cap="rnd">
            <a:solidFill>
              <a:srgbClr val="000000"/>
            </a:solidFill>
            <a:round/>
          </a:ln>
        </p:spPr>
      </p:sp>
      <p:sp>
        <p:nvSpPr>
          <p:cNvPr id="30" name="Freeform 30"/>
          <p:cNvSpPr/>
          <p:nvPr/>
        </p:nvSpPr>
        <p:spPr>
          <a:xfrm>
            <a:off x="7750672" y="3498797"/>
            <a:ext cx="1901320" cy="1901320"/>
          </a:xfrm>
          <a:custGeom>
            <a:avLst/>
            <a:gdLst/>
            <a:ahLst/>
            <a:cxnLst/>
            <a:rect l="l" t="t" r="r" b="b"/>
            <a:pathLst>
              <a:path w="1901320" h="1901320">
                <a:moveTo>
                  <a:pt x="0" y="0"/>
                </a:moveTo>
                <a:lnTo>
                  <a:pt x="1901320" y="0"/>
                </a:lnTo>
                <a:lnTo>
                  <a:pt x="1901320" y="1901320"/>
                </a:lnTo>
                <a:lnTo>
                  <a:pt x="0" y="19013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31" name="Freeform 31"/>
          <p:cNvSpPr/>
          <p:nvPr/>
        </p:nvSpPr>
        <p:spPr>
          <a:xfrm>
            <a:off x="5414724" y="5094350"/>
            <a:ext cx="1758760" cy="1756562"/>
          </a:xfrm>
          <a:custGeom>
            <a:avLst/>
            <a:gdLst/>
            <a:ahLst/>
            <a:cxnLst/>
            <a:rect l="l" t="t" r="r" b="b"/>
            <a:pathLst>
              <a:path w="1758760" h="1756562">
                <a:moveTo>
                  <a:pt x="0" y="0"/>
                </a:moveTo>
                <a:lnTo>
                  <a:pt x="1758760" y="0"/>
                </a:lnTo>
                <a:lnTo>
                  <a:pt x="1758760" y="1756562"/>
                </a:lnTo>
                <a:lnTo>
                  <a:pt x="0" y="1756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47625" cap="rnd">
            <a:solidFill>
              <a:srgbClr val="000000"/>
            </a:solidFill>
            <a:round/>
          </a:ln>
        </p:spPr>
      </p:sp>
      <p:sp>
        <p:nvSpPr>
          <p:cNvPr id="32" name="TextBox 32"/>
          <p:cNvSpPr txBox="1"/>
          <p:nvPr/>
        </p:nvSpPr>
        <p:spPr>
          <a:xfrm>
            <a:off x="5027727" y="6951033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Tertawa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341660" y="6303661"/>
            <a:ext cx="2580070" cy="2607288"/>
            <a:chOff x="0" y="0"/>
            <a:chExt cx="3440093" cy="3476384"/>
          </a:xfrm>
        </p:grpSpPr>
        <p:sp>
          <p:nvSpPr>
            <p:cNvPr id="34" name="Freeform 34"/>
            <p:cNvSpPr/>
            <p:nvPr/>
          </p:nvSpPr>
          <p:spPr>
            <a:xfrm>
              <a:off x="421595" y="0"/>
              <a:ext cx="2596903" cy="2596903"/>
            </a:xfrm>
            <a:custGeom>
              <a:avLst/>
              <a:gdLst/>
              <a:ahLst/>
              <a:cxnLst/>
              <a:rect l="l" t="t" r="r" b="b"/>
              <a:pathLst>
                <a:path w="2596903" h="2596903">
                  <a:moveTo>
                    <a:pt x="0" y="0"/>
                  </a:moveTo>
                  <a:lnTo>
                    <a:pt x="2596903" y="0"/>
                  </a:lnTo>
                  <a:lnTo>
                    <a:pt x="2596903" y="2596903"/>
                  </a:lnTo>
                  <a:lnTo>
                    <a:pt x="0" y="259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  <a:ln w="47625" cap="rnd">
              <a:solidFill>
                <a:srgbClr val="000000"/>
              </a:solidFill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2727132"/>
              <a:ext cx="3440093" cy="7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9"/>
                </a:lnSpc>
              </a:pPr>
              <a:r>
                <a:rPr lang="en-US" sz="3699">
                  <a:solidFill>
                    <a:srgbClr val="000000"/>
                  </a:solidFill>
                  <a:latin typeface="Nunito Bold"/>
                </a:rPr>
                <a:t>Marah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837624" y="4916835"/>
            <a:ext cx="2391078" cy="2391078"/>
          </a:xfrm>
          <a:custGeom>
            <a:avLst/>
            <a:gdLst/>
            <a:ahLst/>
            <a:cxnLst/>
            <a:rect l="l" t="t" r="r" b="b"/>
            <a:pathLst>
              <a:path w="2391078" h="2391078">
                <a:moveTo>
                  <a:pt x="0" y="0"/>
                </a:moveTo>
                <a:lnTo>
                  <a:pt x="2391078" y="0"/>
                </a:lnTo>
                <a:lnTo>
                  <a:pt x="2391078" y="2391078"/>
                </a:lnTo>
                <a:lnTo>
                  <a:pt x="0" y="23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5569335" y="1902673"/>
            <a:ext cx="185148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EMOJI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37624" y="1902673"/>
            <a:ext cx="43498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PREPROCESS</a:t>
            </a:r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216215" y="317314"/>
            <a:ext cx="1749868" cy="1749861"/>
            <a:chOff x="0" y="0"/>
            <a:chExt cx="6350000" cy="63499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837624" y="2774933"/>
            <a:ext cx="12622514" cy="50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Selanjutnya setiap emoji akan diganti menjadi teks.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1297" y="5400117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Senang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7424" y="7045366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Menangis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20659" y="5524139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Bahagia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009689" y="8425591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Kecewa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322409" y="7195132"/>
            <a:ext cx="2580070" cy="5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Sedih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43128" y="7429296"/>
            <a:ext cx="2580070" cy="112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Emoji Dataset</a:t>
            </a:r>
          </a:p>
        </p:txBody>
      </p:sp>
      <p:sp>
        <p:nvSpPr>
          <p:cNvPr id="48" name="Freeform 48"/>
          <p:cNvSpPr/>
          <p:nvPr/>
        </p:nvSpPr>
        <p:spPr>
          <a:xfrm>
            <a:off x="4500609" y="5731192"/>
            <a:ext cx="675990" cy="675990"/>
          </a:xfrm>
          <a:custGeom>
            <a:avLst/>
            <a:gdLst/>
            <a:ahLst/>
            <a:cxnLst/>
            <a:rect l="l" t="t" r="r" b="b"/>
            <a:pathLst>
              <a:path w="675990" h="675990">
                <a:moveTo>
                  <a:pt x="0" y="0"/>
                </a:moveTo>
                <a:lnTo>
                  <a:pt x="675990" y="0"/>
                </a:lnTo>
                <a:lnTo>
                  <a:pt x="675990" y="675990"/>
                </a:lnTo>
                <a:lnTo>
                  <a:pt x="0" y="6759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07684" cy="7377301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94838" y="8458395"/>
            <a:ext cx="15912608" cy="700354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9" name="Freeform 9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2" name="Freeform 12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8" name="Freeform 18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37624" y="2702806"/>
            <a:ext cx="12622514" cy="50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Kemudian mengubah tanda baca yang bermakna menjadi teks.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69335" y="1902673"/>
            <a:ext cx="433006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TANDA BACA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37624" y="1902673"/>
            <a:ext cx="43498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PREPROCESS</a:t>
            </a:r>
          </a:p>
        </p:txBody>
      </p:sp>
      <p:graphicFrame>
        <p:nvGraphicFramePr>
          <p:cNvPr id="32" name="Table 32"/>
          <p:cNvGraphicFramePr>
            <a:graphicFrameLocks noGrp="1"/>
          </p:cNvGraphicFramePr>
          <p:nvPr/>
        </p:nvGraphicFramePr>
        <p:xfrm>
          <a:off x="1837624" y="3584613"/>
          <a:ext cx="4794421" cy="5574135"/>
        </p:xfrm>
        <a:graphic>
          <a:graphicData uri="http://schemas.openxmlformats.org/drawingml/2006/table">
            <a:tbl>
              <a:tblPr/>
              <a:tblGrid>
                <a:gridCol w="2173151"/>
                <a:gridCol w="2621270"/>
              </a:tblGrid>
              <a:tr h="71388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Tanda Baca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Makna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44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Senang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44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:)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Senang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791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:*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Mencium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791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:p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Bercanda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857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:(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Sedih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246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:”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Menangis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65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:”(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Menangis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3"/>
          <p:cNvGraphicFramePr>
            <a:graphicFrameLocks noGrp="1"/>
          </p:cNvGraphicFramePr>
          <p:nvPr/>
        </p:nvGraphicFramePr>
        <p:xfrm>
          <a:off x="8086790" y="3584613"/>
          <a:ext cx="8376194" cy="2528310"/>
        </p:xfrm>
        <a:graphic>
          <a:graphicData uri="http://schemas.openxmlformats.org/drawingml/2006/table">
            <a:tbl>
              <a:tblPr/>
              <a:tblGrid>
                <a:gridCol w="1253463"/>
                <a:gridCol w="7122731"/>
              </a:tblGrid>
              <a:tr h="71985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Tweet (Sebelum Preprocess)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98641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 ketika kamu ... tawa dari orang lain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Canva Sans Bold"/>
                        </a:rPr>
                        <a:t>😂📣 #HumorSharing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82203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Si ... perform :) ada ... ngangenin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8086790" y="6624578"/>
          <a:ext cx="8376194" cy="2534171"/>
        </p:xfrm>
        <a:graphic>
          <a:graphicData uri="http://schemas.openxmlformats.org/drawingml/2006/table">
            <a:tbl>
              <a:tblPr/>
              <a:tblGrid>
                <a:gridCol w="1253463"/>
                <a:gridCol w="7122731"/>
              </a:tblGrid>
              <a:tr h="72578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Label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Tweet (Setelah Preprocess)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98638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 ketika kamu ... tawa dari orang lain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senang terompet #HumorSharing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82201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Si ... perform senang ada ... ngangenin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216215" y="317314"/>
            <a:ext cx="1749868" cy="1749861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6880191" y="5892454"/>
            <a:ext cx="958453" cy="958453"/>
          </a:xfrm>
          <a:custGeom>
            <a:avLst/>
            <a:gdLst/>
            <a:ahLst/>
            <a:cxnLst/>
            <a:rect l="l" t="t" r="r" b="b"/>
            <a:pathLst>
              <a:path w="958453" h="958453">
                <a:moveTo>
                  <a:pt x="0" y="0"/>
                </a:moveTo>
                <a:lnTo>
                  <a:pt x="958453" y="0"/>
                </a:lnTo>
                <a:lnTo>
                  <a:pt x="958453" y="958454"/>
                </a:lnTo>
                <a:lnTo>
                  <a:pt x="0" y="958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1431271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59810" y="1902728"/>
            <a:ext cx="11117931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KATA TIDAK BAKU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37624" y="1902728"/>
            <a:ext cx="4349864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PREPROCESS</a:t>
            </a:r>
          </a:p>
        </p:txBody>
      </p:sp>
      <p:graphicFrame>
        <p:nvGraphicFramePr>
          <p:cNvPr id="32" name="Table 32"/>
          <p:cNvGraphicFramePr>
            <a:graphicFrameLocks noGrp="1"/>
          </p:cNvGraphicFramePr>
          <p:nvPr/>
        </p:nvGraphicFramePr>
        <p:xfrm>
          <a:off x="6377641" y="3584613"/>
          <a:ext cx="4584080" cy="5574135"/>
        </p:xfrm>
        <a:graphic>
          <a:graphicData uri="http://schemas.openxmlformats.org/drawingml/2006/table">
            <a:tbl>
              <a:tblPr/>
              <a:tblGrid>
                <a:gridCol w="2634199"/>
                <a:gridCol w="1949881"/>
              </a:tblGrid>
              <a:tr h="71388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Kata Tak Baku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Kata Baku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44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yg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yang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44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adlh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adalah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791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aer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air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791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ancen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emang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857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asek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asik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246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bgt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banget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65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bhs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bahasa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5" name="Freeform 35"/>
          <p:cNvSpPr/>
          <p:nvPr/>
        </p:nvSpPr>
        <p:spPr>
          <a:xfrm>
            <a:off x="2532121" y="4435715"/>
            <a:ext cx="2625250" cy="2625250"/>
          </a:xfrm>
          <a:custGeom>
            <a:avLst/>
            <a:gdLst/>
            <a:ahLst/>
            <a:cxnLst/>
            <a:rect l="l" t="t" r="r" b="b"/>
            <a:pathLst>
              <a:path w="2625250" h="2625250">
                <a:moveTo>
                  <a:pt x="0" y="0"/>
                </a:moveTo>
                <a:lnTo>
                  <a:pt x="2625249" y="0"/>
                </a:lnTo>
                <a:lnTo>
                  <a:pt x="2625249" y="2625249"/>
                </a:lnTo>
                <a:lnTo>
                  <a:pt x="0" y="262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202257" y="5241317"/>
            <a:ext cx="2260728" cy="2260728"/>
          </a:xfrm>
          <a:custGeom>
            <a:avLst/>
            <a:gdLst/>
            <a:ahLst/>
            <a:cxnLst/>
            <a:rect l="l" t="t" r="r" b="b"/>
            <a:pathLst>
              <a:path w="2260728" h="2260728">
                <a:moveTo>
                  <a:pt x="0" y="0"/>
                </a:moveTo>
                <a:lnTo>
                  <a:pt x="2260727" y="0"/>
                </a:lnTo>
                <a:lnTo>
                  <a:pt x="2260727" y="2260728"/>
                </a:lnTo>
                <a:lnTo>
                  <a:pt x="0" y="226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587825" y="3584613"/>
            <a:ext cx="2009128" cy="2009128"/>
          </a:xfrm>
          <a:custGeom>
            <a:avLst/>
            <a:gdLst/>
            <a:ahLst/>
            <a:cxnLst/>
            <a:rect l="l" t="t" r="r" b="b"/>
            <a:pathLst>
              <a:path w="2009128" h="2009128">
                <a:moveTo>
                  <a:pt x="0" y="0"/>
                </a:moveTo>
                <a:lnTo>
                  <a:pt x="2009128" y="0"/>
                </a:lnTo>
                <a:lnTo>
                  <a:pt x="2009128" y="2009128"/>
                </a:lnTo>
                <a:lnTo>
                  <a:pt x="0" y="2009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8" name="AutoShape 38"/>
          <p:cNvSpPr/>
          <p:nvPr/>
        </p:nvSpPr>
        <p:spPr>
          <a:xfrm>
            <a:off x="13930351" y="4426765"/>
            <a:ext cx="1402270" cy="814552"/>
          </a:xfrm>
          <a:prstGeom prst="line">
            <a:avLst/>
          </a:prstGeom>
          <a:ln w="114300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 flipH="1">
            <a:off x="13691057" y="7502045"/>
            <a:ext cx="1641564" cy="657587"/>
          </a:xfrm>
          <a:prstGeom prst="line">
            <a:avLst/>
          </a:prstGeom>
          <a:ln w="114300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Freeform 40"/>
          <p:cNvSpPr/>
          <p:nvPr/>
        </p:nvSpPr>
        <p:spPr>
          <a:xfrm>
            <a:off x="11493721" y="7060964"/>
            <a:ext cx="2197336" cy="2197336"/>
          </a:xfrm>
          <a:custGeom>
            <a:avLst/>
            <a:gdLst/>
            <a:ahLst/>
            <a:cxnLst/>
            <a:rect l="l" t="t" r="r" b="b"/>
            <a:pathLst>
              <a:path w="2197336" h="2197336">
                <a:moveTo>
                  <a:pt x="0" y="0"/>
                </a:moveTo>
                <a:lnTo>
                  <a:pt x="2197336" y="0"/>
                </a:lnTo>
                <a:lnTo>
                  <a:pt x="2197336" y="2197336"/>
                </a:lnTo>
                <a:lnTo>
                  <a:pt x="0" y="219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837624" y="2798056"/>
            <a:ext cx="14342745" cy="50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Langkah selanjutnya adalah mengubah kata tidak baku menjadi baku.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53540" y="7315171"/>
            <a:ext cx="3208727" cy="112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Dataset Kamus Baku</a:t>
            </a:r>
          </a:p>
        </p:txBody>
      </p:sp>
      <p:sp>
        <p:nvSpPr>
          <p:cNvPr id="43" name="Freeform 43"/>
          <p:cNvSpPr/>
          <p:nvPr/>
        </p:nvSpPr>
        <p:spPr>
          <a:xfrm>
            <a:off x="5157370" y="5748340"/>
            <a:ext cx="958453" cy="958453"/>
          </a:xfrm>
          <a:custGeom>
            <a:avLst/>
            <a:gdLst/>
            <a:ahLst/>
            <a:cxnLst/>
            <a:rect l="l" t="t" r="r" b="b"/>
            <a:pathLst>
              <a:path w="958453" h="958453">
                <a:moveTo>
                  <a:pt x="0" y="0"/>
                </a:moveTo>
                <a:lnTo>
                  <a:pt x="958454" y="0"/>
                </a:lnTo>
                <a:lnTo>
                  <a:pt x="958454" y="958453"/>
                </a:lnTo>
                <a:lnTo>
                  <a:pt x="0" y="9584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024" y="1357820"/>
            <a:ext cx="15875593" cy="7708428"/>
            <a:chOff x="0" y="0"/>
            <a:chExt cx="21167457" cy="102779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157958" cy="9812152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1" y="9346400"/>
              <a:ext cx="21164507" cy="931504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4812082" y="7120107"/>
            <a:ext cx="3586905" cy="3586905"/>
          </a:xfrm>
          <a:custGeom>
            <a:avLst/>
            <a:gdLst/>
            <a:ahLst/>
            <a:cxnLst/>
            <a:rect l="l" t="t" r="r" b="b"/>
            <a:pathLst>
              <a:path w="3586905" h="3586905">
                <a:moveTo>
                  <a:pt x="0" y="0"/>
                </a:moveTo>
                <a:lnTo>
                  <a:pt x="3586905" y="0"/>
                </a:lnTo>
                <a:lnTo>
                  <a:pt x="3586905" y="3586905"/>
                </a:lnTo>
                <a:lnTo>
                  <a:pt x="0" y="358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2303103" y="7962731"/>
            <a:ext cx="3869611" cy="945392"/>
            <a:chOff x="0" y="0"/>
            <a:chExt cx="922882" cy="2254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22882" cy="225471"/>
            </a:xfrm>
            <a:custGeom>
              <a:avLst/>
              <a:gdLst/>
              <a:ahLst/>
              <a:cxnLst/>
              <a:rect l="l" t="t" r="r" b="b"/>
              <a:pathLst>
                <a:path w="922882" h="225471">
                  <a:moveTo>
                    <a:pt x="98034" y="0"/>
                  </a:moveTo>
                  <a:lnTo>
                    <a:pt x="824848" y="0"/>
                  </a:lnTo>
                  <a:cubicBezTo>
                    <a:pt x="878991" y="0"/>
                    <a:pt x="922882" y="43891"/>
                    <a:pt x="922882" y="98034"/>
                  </a:cubicBezTo>
                  <a:lnTo>
                    <a:pt x="922882" y="127437"/>
                  </a:lnTo>
                  <a:cubicBezTo>
                    <a:pt x="922882" y="181580"/>
                    <a:pt x="878991" y="225471"/>
                    <a:pt x="824848" y="225471"/>
                  </a:cubicBezTo>
                  <a:lnTo>
                    <a:pt x="98034" y="225471"/>
                  </a:lnTo>
                  <a:cubicBezTo>
                    <a:pt x="43891" y="225471"/>
                    <a:pt x="0" y="181580"/>
                    <a:pt x="0" y="127437"/>
                  </a:cubicBezTo>
                  <a:lnTo>
                    <a:pt x="0" y="98034"/>
                  </a:lnTo>
                  <a:cubicBezTo>
                    <a:pt x="0" y="43891"/>
                    <a:pt x="43891" y="0"/>
                    <a:pt x="98034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50523" y="6249807"/>
            <a:ext cx="3017131" cy="901271"/>
            <a:chOff x="0" y="0"/>
            <a:chExt cx="754797" cy="2254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54797" cy="225471"/>
            </a:xfrm>
            <a:custGeom>
              <a:avLst/>
              <a:gdLst/>
              <a:ahLst/>
              <a:cxnLst/>
              <a:rect l="l" t="t" r="r" b="b"/>
              <a:pathLst>
                <a:path w="754797" h="225471">
                  <a:moveTo>
                    <a:pt x="112736" y="0"/>
                  </a:moveTo>
                  <a:lnTo>
                    <a:pt x="642061" y="0"/>
                  </a:lnTo>
                  <a:cubicBezTo>
                    <a:pt x="671961" y="0"/>
                    <a:pt x="700635" y="11877"/>
                    <a:pt x="721777" y="33019"/>
                  </a:cubicBezTo>
                  <a:cubicBezTo>
                    <a:pt x="742919" y="54162"/>
                    <a:pt x="754797" y="82836"/>
                    <a:pt x="754797" y="112736"/>
                  </a:cubicBezTo>
                  <a:lnTo>
                    <a:pt x="754797" y="112736"/>
                  </a:lnTo>
                  <a:cubicBezTo>
                    <a:pt x="754797" y="142635"/>
                    <a:pt x="742919" y="171310"/>
                    <a:pt x="721777" y="192452"/>
                  </a:cubicBezTo>
                  <a:cubicBezTo>
                    <a:pt x="700635" y="213594"/>
                    <a:pt x="671961" y="225471"/>
                    <a:pt x="642061" y="225471"/>
                  </a:cubicBezTo>
                  <a:lnTo>
                    <a:pt x="112736" y="225471"/>
                  </a:lnTo>
                  <a:cubicBezTo>
                    <a:pt x="82836" y="225471"/>
                    <a:pt x="54162" y="213594"/>
                    <a:pt x="33019" y="192452"/>
                  </a:cubicBezTo>
                  <a:cubicBezTo>
                    <a:pt x="11877" y="171310"/>
                    <a:pt x="0" y="142635"/>
                    <a:pt x="0" y="112736"/>
                  </a:cubicBezTo>
                  <a:lnTo>
                    <a:pt x="0" y="112736"/>
                  </a:lnTo>
                  <a:cubicBezTo>
                    <a:pt x="0" y="82836"/>
                    <a:pt x="11877" y="54162"/>
                    <a:pt x="33019" y="33019"/>
                  </a:cubicBezTo>
                  <a:cubicBezTo>
                    <a:pt x="54162" y="11877"/>
                    <a:pt x="82836" y="0"/>
                    <a:pt x="112736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813444" y="4538187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6"/>
                </a:lnTo>
                <a:lnTo>
                  <a:pt x="0" y="89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557720" y="4538187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6"/>
                </a:lnTo>
                <a:lnTo>
                  <a:pt x="0" y="89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2303103" y="2574456"/>
            <a:ext cx="14159881" cy="177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Stemming merupakan proses untuk mengubah setiap kata pada teks menjadi kata dasar. Dalam penelitian ini kami menggunakan library Sastrawi.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303103" y="1860081"/>
            <a:ext cx="580890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PROSES STEMMING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50523" y="8163533"/>
            <a:ext cx="31235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diperkenalkan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092084" y="6443638"/>
            <a:ext cx="253585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berbahagia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6813444" y="6226171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6"/>
                </a:lnTo>
                <a:lnTo>
                  <a:pt x="0" y="89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3094550" y="4538911"/>
            <a:ext cx="2317254" cy="901271"/>
            <a:chOff x="0" y="0"/>
            <a:chExt cx="579708" cy="2254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79708" cy="225471"/>
            </a:xfrm>
            <a:custGeom>
              <a:avLst/>
              <a:gdLst/>
              <a:ahLst/>
              <a:cxnLst/>
              <a:rect l="l" t="t" r="r" b="b"/>
              <a:pathLst>
                <a:path w="579708" h="225471">
                  <a:moveTo>
                    <a:pt x="112736" y="0"/>
                  </a:moveTo>
                  <a:lnTo>
                    <a:pt x="466973" y="0"/>
                  </a:lnTo>
                  <a:cubicBezTo>
                    <a:pt x="496872" y="0"/>
                    <a:pt x="525547" y="11877"/>
                    <a:pt x="546689" y="33019"/>
                  </a:cubicBezTo>
                  <a:cubicBezTo>
                    <a:pt x="567831" y="54162"/>
                    <a:pt x="579708" y="82836"/>
                    <a:pt x="579708" y="112736"/>
                  </a:cubicBezTo>
                  <a:lnTo>
                    <a:pt x="579708" y="112736"/>
                  </a:lnTo>
                  <a:cubicBezTo>
                    <a:pt x="579708" y="142635"/>
                    <a:pt x="567831" y="171310"/>
                    <a:pt x="546689" y="192452"/>
                  </a:cubicBezTo>
                  <a:cubicBezTo>
                    <a:pt x="525547" y="213594"/>
                    <a:pt x="496872" y="225471"/>
                    <a:pt x="466973" y="225471"/>
                  </a:cubicBezTo>
                  <a:lnTo>
                    <a:pt x="112736" y="225471"/>
                  </a:lnTo>
                  <a:cubicBezTo>
                    <a:pt x="82836" y="225471"/>
                    <a:pt x="54162" y="213594"/>
                    <a:pt x="33019" y="192452"/>
                  </a:cubicBezTo>
                  <a:cubicBezTo>
                    <a:pt x="11877" y="171310"/>
                    <a:pt x="0" y="142635"/>
                    <a:pt x="0" y="112736"/>
                  </a:cubicBezTo>
                  <a:lnTo>
                    <a:pt x="0" y="112736"/>
                  </a:lnTo>
                  <a:cubicBezTo>
                    <a:pt x="0" y="82836"/>
                    <a:pt x="11877" y="54162"/>
                    <a:pt x="33019" y="33019"/>
                  </a:cubicBezTo>
                  <a:cubicBezTo>
                    <a:pt x="54162" y="11877"/>
                    <a:pt x="82836" y="0"/>
                    <a:pt x="112736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3421926" y="4732742"/>
            <a:ext cx="177864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tertawa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6813444" y="7981111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6"/>
                </a:lnTo>
                <a:lnTo>
                  <a:pt x="0" y="89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8177313" y="5325850"/>
            <a:ext cx="2756519" cy="2756519"/>
          </a:xfrm>
          <a:custGeom>
            <a:avLst/>
            <a:gdLst/>
            <a:ahLst/>
            <a:cxnLst/>
            <a:rect l="l" t="t" r="r" b="b"/>
            <a:pathLst>
              <a:path w="2756519" h="2756519">
                <a:moveTo>
                  <a:pt x="0" y="0"/>
                </a:moveTo>
                <a:lnTo>
                  <a:pt x="2756519" y="0"/>
                </a:lnTo>
                <a:lnTo>
                  <a:pt x="2756519" y="2756519"/>
                </a:lnTo>
                <a:lnTo>
                  <a:pt x="0" y="2756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557720" y="6257142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5"/>
                </a:lnTo>
                <a:lnTo>
                  <a:pt x="0" y="89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529145" y="7995807"/>
            <a:ext cx="894590" cy="893936"/>
          </a:xfrm>
          <a:custGeom>
            <a:avLst/>
            <a:gdLst/>
            <a:ahLst/>
            <a:cxnLst/>
            <a:rect l="l" t="t" r="r" b="b"/>
            <a:pathLst>
              <a:path w="894590" h="893936">
                <a:moveTo>
                  <a:pt x="0" y="0"/>
                </a:moveTo>
                <a:lnTo>
                  <a:pt x="894590" y="0"/>
                </a:lnTo>
                <a:lnTo>
                  <a:pt x="894590" y="893935"/>
                </a:lnTo>
                <a:lnTo>
                  <a:pt x="0" y="89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84" t="-86895" b="-89791"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13476548" y="4585057"/>
            <a:ext cx="1636117" cy="901271"/>
            <a:chOff x="0" y="0"/>
            <a:chExt cx="409308" cy="2254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09308" cy="225471"/>
            </a:xfrm>
            <a:custGeom>
              <a:avLst/>
              <a:gdLst/>
              <a:ahLst/>
              <a:cxnLst/>
              <a:rect l="l" t="t" r="r" b="b"/>
              <a:pathLst>
                <a:path w="409308" h="225471">
                  <a:moveTo>
                    <a:pt x="112736" y="0"/>
                  </a:moveTo>
                  <a:lnTo>
                    <a:pt x="296572" y="0"/>
                  </a:lnTo>
                  <a:cubicBezTo>
                    <a:pt x="326472" y="0"/>
                    <a:pt x="355147" y="11877"/>
                    <a:pt x="376289" y="33019"/>
                  </a:cubicBezTo>
                  <a:cubicBezTo>
                    <a:pt x="397431" y="54162"/>
                    <a:pt x="409308" y="82836"/>
                    <a:pt x="409308" y="112736"/>
                  </a:cubicBezTo>
                  <a:lnTo>
                    <a:pt x="409308" y="112736"/>
                  </a:lnTo>
                  <a:cubicBezTo>
                    <a:pt x="409308" y="142635"/>
                    <a:pt x="397431" y="171310"/>
                    <a:pt x="376289" y="192452"/>
                  </a:cubicBezTo>
                  <a:cubicBezTo>
                    <a:pt x="355147" y="213594"/>
                    <a:pt x="326472" y="225471"/>
                    <a:pt x="296572" y="225471"/>
                  </a:cubicBezTo>
                  <a:lnTo>
                    <a:pt x="112736" y="225471"/>
                  </a:lnTo>
                  <a:cubicBezTo>
                    <a:pt x="82836" y="225471"/>
                    <a:pt x="54162" y="213594"/>
                    <a:pt x="33019" y="192452"/>
                  </a:cubicBezTo>
                  <a:cubicBezTo>
                    <a:pt x="11877" y="171310"/>
                    <a:pt x="0" y="142635"/>
                    <a:pt x="0" y="112736"/>
                  </a:cubicBezTo>
                  <a:lnTo>
                    <a:pt x="0" y="112736"/>
                  </a:lnTo>
                  <a:cubicBezTo>
                    <a:pt x="0" y="82836"/>
                    <a:pt x="11877" y="54162"/>
                    <a:pt x="33019" y="33019"/>
                  </a:cubicBezTo>
                  <a:cubicBezTo>
                    <a:pt x="54162" y="11877"/>
                    <a:pt x="82836" y="0"/>
                    <a:pt x="112736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3777131" y="4778888"/>
            <a:ext cx="121789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tawa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3135980" y="6257142"/>
            <a:ext cx="2317254" cy="901271"/>
            <a:chOff x="0" y="0"/>
            <a:chExt cx="579708" cy="2254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79708" cy="225471"/>
            </a:xfrm>
            <a:custGeom>
              <a:avLst/>
              <a:gdLst/>
              <a:ahLst/>
              <a:cxnLst/>
              <a:rect l="l" t="t" r="r" b="b"/>
              <a:pathLst>
                <a:path w="579708" h="225471">
                  <a:moveTo>
                    <a:pt x="112736" y="0"/>
                  </a:moveTo>
                  <a:lnTo>
                    <a:pt x="466973" y="0"/>
                  </a:lnTo>
                  <a:cubicBezTo>
                    <a:pt x="496872" y="0"/>
                    <a:pt x="525547" y="11877"/>
                    <a:pt x="546689" y="33019"/>
                  </a:cubicBezTo>
                  <a:cubicBezTo>
                    <a:pt x="567831" y="54162"/>
                    <a:pt x="579708" y="82836"/>
                    <a:pt x="579708" y="112736"/>
                  </a:cubicBezTo>
                  <a:lnTo>
                    <a:pt x="579708" y="112736"/>
                  </a:lnTo>
                  <a:cubicBezTo>
                    <a:pt x="579708" y="142635"/>
                    <a:pt x="567831" y="171310"/>
                    <a:pt x="546689" y="192452"/>
                  </a:cubicBezTo>
                  <a:cubicBezTo>
                    <a:pt x="525547" y="213594"/>
                    <a:pt x="496872" y="225471"/>
                    <a:pt x="466973" y="225471"/>
                  </a:cubicBezTo>
                  <a:lnTo>
                    <a:pt x="112736" y="225471"/>
                  </a:lnTo>
                  <a:cubicBezTo>
                    <a:pt x="82836" y="225471"/>
                    <a:pt x="54162" y="213594"/>
                    <a:pt x="33019" y="192452"/>
                  </a:cubicBezTo>
                  <a:cubicBezTo>
                    <a:pt x="11877" y="171310"/>
                    <a:pt x="0" y="142635"/>
                    <a:pt x="0" y="112736"/>
                  </a:cubicBezTo>
                  <a:lnTo>
                    <a:pt x="0" y="112736"/>
                  </a:lnTo>
                  <a:cubicBezTo>
                    <a:pt x="0" y="82836"/>
                    <a:pt x="11877" y="54162"/>
                    <a:pt x="33019" y="33019"/>
                  </a:cubicBezTo>
                  <a:cubicBezTo>
                    <a:pt x="54162" y="11877"/>
                    <a:pt x="82836" y="0"/>
                    <a:pt x="112736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3476548" y="6450973"/>
            <a:ext cx="173968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bahagia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62" name="Group 62"/>
          <p:cNvGrpSpPr/>
          <p:nvPr/>
        </p:nvGrpSpPr>
        <p:grpSpPr>
          <a:xfrm>
            <a:off x="13298897" y="8006852"/>
            <a:ext cx="1917337" cy="901271"/>
            <a:chOff x="0" y="0"/>
            <a:chExt cx="479661" cy="225471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79661" cy="225471"/>
            </a:xfrm>
            <a:custGeom>
              <a:avLst/>
              <a:gdLst/>
              <a:ahLst/>
              <a:cxnLst/>
              <a:rect l="l" t="t" r="r" b="b"/>
              <a:pathLst>
                <a:path w="479661" h="225471">
                  <a:moveTo>
                    <a:pt x="112736" y="0"/>
                  </a:moveTo>
                  <a:lnTo>
                    <a:pt x="366925" y="0"/>
                  </a:lnTo>
                  <a:cubicBezTo>
                    <a:pt x="396825" y="0"/>
                    <a:pt x="425500" y="11877"/>
                    <a:pt x="446642" y="33019"/>
                  </a:cubicBezTo>
                  <a:cubicBezTo>
                    <a:pt x="467784" y="54162"/>
                    <a:pt x="479661" y="82836"/>
                    <a:pt x="479661" y="112736"/>
                  </a:cubicBezTo>
                  <a:lnTo>
                    <a:pt x="479661" y="112736"/>
                  </a:lnTo>
                  <a:cubicBezTo>
                    <a:pt x="479661" y="142635"/>
                    <a:pt x="467784" y="171310"/>
                    <a:pt x="446642" y="192452"/>
                  </a:cubicBezTo>
                  <a:cubicBezTo>
                    <a:pt x="425500" y="213594"/>
                    <a:pt x="396825" y="225471"/>
                    <a:pt x="366925" y="225471"/>
                  </a:cubicBezTo>
                  <a:lnTo>
                    <a:pt x="112736" y="225471"/>
                  </a:lnTo>
                  <a:cubicBezTo>
                    <a:pt x="82836" y="225471"/>
                    <a:pt x="54162" y="213594"/>
                    <a:pt x="33019" y="192452"/>
                  </a:cubicBezTo>
                  <a:cubicBezTo>
                    <a:pt x="11877" y="171310"/>
                    <a:pt x="0" y="142635"/>
                    <a:pt x="0" y="112736"/>
                  </a:cubicBezTo>
                  <a:lnTo>
                    <a:pt x="0" y="112736"/>
                  </a:lnTo>
                  <a:cubicBezTo>
                    <a:pt x="0" y="82836"/>
                    <a:pt x="11877" y="54162"/>
                    <a:pt x="33019" y="33019"/>
                  </a:cubicBezTo>
                  <a:cubicBezTo>
                    <a:pt x="54162" y="11877"/>
                    <a:pt x="82836" y="0"/>
                    <a:pt x="112736" y="0"/>
                  </a:cubicBezTo>
                  <a:close/>
                </a:path>
              </a:pathLst>
            </a:custGeom>
            <a:solidFill>
              <a:srgbClr val="C7F3FF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3733177" y="8200684"/>
            <a:ext cx="126184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  <a:spcBef>
                <a:spcPct val="0"/>
              </a:spcBef>
            </a:pPr>
            <a:r>
              <a:rPr lang="en-US" sz="3496" dirty="0" err="1">
                <a:solidFill>
                  <a:srgbClr val="000000"/>
                </a:solidFill>
                <a:latin typeface="Nunito Bold"/>
              </a:rPr>
              <a:t>kenal</a:t>
            </a:r>
            <a:endParaRPr lang="en-US" sz="3496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66" name="Freeform 66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5888" y="1874856"/>
            <a:ext cx="15916223" cy="7728156"/>
            <a:chOff x="0" y="0"/>
            <a:chExt cx="21221631" cy="1030420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2107" cy="9837264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70321"/>
              <a:ext cx="21218673" cy="933887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1624" y="1278699"/>
            <a:ext cx="3129095" cy="1267283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501274" y="3470225"/>
            <a:ext cx="5621893" cy="5791537"/>
            <a:chOff x="0" y="0"/>
            <a:chExt cx="1489039" cy="15339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89039" cy="1533971"/>
            </a:xfrm>
            <a:custGeom>
              <a:avLst/>
              <a:gdLst/>
              <a:ahLst/>
              <a:cxnLst/>
              <a:rect l="l" t="t" r="r" b="b"/>
              <a:pathLst>
                <a:path w="1489039" h="1533971">
                  <a:moveTo>
                    <a:pt x="34428" y="0"/>
                  </a:moveTo>
                  <a:lnTo>
                    <a:pt x="1454611" y="0"/>
                  </a:lnTo>
                  <a:cubicBezTo>
                    <a:pt x="1463742" y="0"/>
                    <a:pt x="1472499" y="3627"/>
                    <a:pt x="1478955" y="10084"/>
                  </a:cubicBezTo>
                  <a:cubicBezTo>
                    <a:pt x="1485412" y="16540"/>
                    <a:pt x="1489039" y="25297"/>
                    <a:pt x="1489039" y="34428"/>
                  </a:cubicBezTo>
                  <a:lnTo>
                    <a:pt x="1489039" y="1499544"/>
                  </a:lnTo>
                  <a:cubicBezTo>
                    <a:pt x="1489039" y="1518558"/>
                    <a:pt x="1473625" y="1533971"/>
                    <a:pt x="1454611" y="1533971"/>
                  </a:cubicBezTo>
                  <a:lnTo>
                    <a:pt x="34428" y="1533971"/>
                  </a:lnTo>
                  <a:cubicBezTo>
                    <a:pt x="15414" y="1533971"/>
                    <a:pt x="0" y="1518558"/>
                    <a:pt x="0" y="1499544"/>
                  </a:cubicBezTo>
                  <a:lnTo>
                    <a:pt x="0" y="34428"/>
                  </a:lnTo>
                  <a:cubicBezTo>
                    <a:pt x="0" y="15414"/>
                    <a:pt x="15414" y="0"/>
                    <a:pt x="34428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4986" tIns="54986" rIns="54986" bIns="54986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50697" y="2907557"/>
            <a:ext cx="5770953" cy="1125336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167707" y="1707064"/>
            <a:ext cx="4972156" cy="1004536"/>
            <a:chOff x="0" y="0"/>
            <a:chExt cx="1309539" cy="26456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09539" cy="264569"/>
            </a:xfrm>
            <a:custGeom>
              <a:avLst/>
              <a:gdLst/>
              <a:ahLst/>
              <a:cxnLst/>
              <a:rect l="l" t="t" r="r" b="b"/>
              <a:pathLst>
                <a:path w="1309539" h="264569">
                  <a:moveTo>
                    <a:pt x="79410" y="0"/>
                  </a:moveTo>
                  <a:lnTo>
                    <a:pt x="1230129" y="0"/>
                  </a:lnTo>
                  <a:cubicBezTo>
                    <a:pt x="1251190" y="0"/>
                    <a:pt x="1271388" y="8366"/>
                    <a:pt x="1286280" y="23259"/>
                  </a:cubicBezTo>
                  <a:cubicBezTo>
                    <a:pt x="1301173" y="38151"/>
                    <a:pt x="1309539" y="58349"/>
                    <a:pt x="1309539" y="79410"/>
                  </a:cubicBezTo>
                  <a:lnTo>
                    <a:pt x="1309539" y="185159"/>
                  </a:lnTo>
                  <a:cubicBezTo>
                    <a:pt x="1309539" y="229016"/>
                    <a:pt x="1273986" y="264569"/>
                    <a:pt x="1230129" y="264569"/>
                  </a:cubicBezTo>
                  <a:lnTo>
                    <a:pt x="79410" y="264569"/>
                  </a:lnTo>
                  <a:cubicBezTo>
                    <a:pt x="58349" y="264569"/>
                    <a:pt x="38151" y="256203"/>
                    <a:pt x="23259" y="241311"/>
                  </a:cubicBezTo>
                  <a:cubicBezTo>
                    <a:pt x="8366" y="226418"/>
                    <a:pt x="0" y="206220"/>
                    <a:pt x="0" y="185159"/>
                  </a:cubicBezTo>
                  <a:lnTo>
                    <a:pt x="0" y="79410"/>
                  </a:lnTo>
                  <a:cubicBezTo>
                    <a:pt x="0" y="58349"/>
                    <a:pt x="8366" y="38151"/>
                    <a:pt x="23259" y="23259"/>
                  </a:cubicBezTo>
                  <a:cubicBezTo>
                    <a:pt x="38151" y="8366"/>
                    <a:pt x="58349" y="0"/>
                    <a:pt x="79410" y="0"/>
                  </a:cubicBezTo>
                  <a:close/>
                </a:path>
              </a:pathLst>
            </a:custGeom>
            <a:solidFill>
              <a:srgbClr val="B0FFF8"/>
            </a:solidFill>
            <a:ln w="47625" cap="rnd">
              <a:solidFill>
                <a:srgbClr val="E7FEFF"/>
              </a:solidFill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870042" y="8558050"/>
            <a:ext cx="999657" cy="1086584"/>
          </a:xfrm>
          <a:custGeom>
            <a:avLst/>
            <a:gdLst/>
            <a:ahLst/>
            <a:cxnLst/>
            <a:rect l="l" t="t" r="r" b="b"/>
            <a:pathLst>
              <a:path w="999657" h="1086584">
                <a:moveTo>
                  <a:pt x="0" y="0"/>
                </a:moveTo>
                <a:lnTo>
                  <a:pt x="999656" y="0"/>
                </a:lnTo>
                <a:lnTo>
                  <a:pt x="999656" y="1086584"/>
                </a:lnTo>
                <a:lnTo>
                  <a:pt x="0" y="1086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6429844" y="1814143"/>
            <a:ext cx="4490846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0000"/>
                </a:solidFill>
                <a:latin typeface="Luckiest Guy"/>
              </a:rPr>
              <a:t>HOT NEWS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0307806" y="1877579"/>
            <a:ext cx="573701" cy="654069"/>
            <a:chOff x="0" y="0"/>
            <a:chExt cx="764935" cy="872092"/>
          </a:xfrm>
        </p:grpSpPr>
        <p:sp>
          <p:nvSpPr>
            <p:cNvPr id="40" name="Freeform 40"/>
            <p:cNvSpPr/>
            <p:nvPr/>
          </p:nvSpPr>
          <p:spPr>
            <a:xfrm>
              <a:off x="17116" y="0"/>
              <a:ext cx="747819" cy="872092"/>
            </a:xfrm>
            <a:custGeom>
              <a:avLst/>
              <a:gdLst/>
              <a:ahLst/>
              <a:cxnLst/>
              <a:rect l="l" t="t" r="r" b="b"/>
              <a:pathLst>
                <a:path w="747819" h="872092">
                  <a:moveTo>
                    <a:pt x="0" y="0"/>
                  </a:moveTo>
                  <a:lnTo>
                    <a:pt x="747819" y="0"/>
                  </a:lnTo>
                  <a:lnTo>
                    <a:pt x="747819" y="872092"/>
                  </a:lnTo>
                  <a:lnTo>
                    <a:pt x="0" y="872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0" y="12014"/>
              <a:ext cx="711810" cy="830099"/>
            </a:xfrm>
            <a:custGeom>
              <a:avLst/>
              <a:gdLst/>
              <a:ahLst/>
              <a:cxnLst/>
              <a:rect l="l" t="t" r="r" b="b"/>
              <a:pathLst>
                <a:path w="711810" h="830099">
                  <a:moveTo>
                    <a:pt x="0" y="0"/>
                  </a:moveTo>
                  <a:lnTo>
                    <a:pt x="711810" y="0"/>
                  </a:lnTo>
                  <a:lnTo>
                    <a:pt x="711810" y="830099"/>
                  </a:lnTo>
                  <a:lnTo>
                    <a:pt x="0" y="83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6457997" y="1917875"/>
            <a:ext cx="552854" cy="613772"/>
            <a:chOff x="0" y="0"/>
            <a:chExt cx="737138" cy="818363"/>
          </a:xfrm>
        </p:grpSpPr>
        <p:sp>
          <p:nvSpPr>
            <p:cNvPr id="43" name="Freeform 43"/>
            <p:cNvSpPr/>
            <p:nvPr/>
          </p:nvSpPr>
          <p:spPr>
            <a:xfrm flipH="1">
              <a:off x="0" y="0"/>
              <a:ext cx="701746" cy="818363"/>
            </a:xfrm>
            <a:custGeom>
              <a:avLst/>
              <a:gdLst/>
              <a:ahLst/>
              <a:cxnLst/>
              <a:rect l="l" t="t" r="r" b="b"/>
              <a:pathLst>
                <a:path w="701746" h="818363">
                  <a:moveTo>
                    <a:pt x="701746" y="0"/>
                  </a:moveTo>
                  <a:lnTo>
                    <a:pt x="0" y="0"/>
                  </a:lnTo>
                  <a:lnTo>
                    <a:pt x="0" y="818363"/>
                  </a:lnTo>
                  <a:lnTo>
                    <a:pt x="701746" y="818363"/>
                  </a:lnTo>
                  <a:lnTo>
                    <a:pt x="701746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flipH="1">
              <a:off x="69183" y="19703"/>
              <a:ext cx="667956" cy="778957"/>
            </a:xfrm>
            <a:custGeom>
              <a:avLst/>
              <a:gdLst/>
              <a:ahLst/>
              <a:cxnLst/>
              <a:rect l="l" t="t" r="r" b="b"/>
              <a:pathLst>
                <a:path w="667956" h="778957">
                  <a:moveTo>
                    <a:pt x="667955" y="0"/>
                  </a:moveTo>
                  <a:lnTo>
                    <a:pt x="0" y="0"/>
                  </a:lnTo>
                  <a:lnTo>
                    <a:pt x="0" y="778957"/>
                  </a:lnTo>
                  <a:lnTo>
                    <a:pt x="667955" y="778957"/>
                  </a:lnTo>
                  <a:lnTo>
                    <a:pt x="66795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Freeform 45"/>
          <p:cNvSpPr/>
          <p:nvPr/>
        </p:nvSpPr>
        <p:spPr>
          <a:xfrm>
            <a:off x="1420403" y="7454845"/>
            <a:ext cx="865597" cy="798513"/>
          </a:xfrm>
          <a:custGeom>
            <a:avLst/>
            <a:gdLst/>
            <a:ahLst/>
            <a:cxnLst/>
            <a:rect l="l" t="t" r="r" b="b"/>
            <a:pathLst>
              <a:path w="865597" h="798513">
                <a:moveTo>
                  <a:pt x="0" y="0"/>
                </a:moveTo>
                <a:lnTo>
                  <a:pt x="865597" y="0"/>
                </a:lnTo>
                <a:lnTo>
                  <a:pt x="865597" y="798513"/>
                </a:lnTo>
                <a:lnTo>
                  <a:pt x="0" y="798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662596" y="8253358"/>
            <a:ext cx="2383463" cy="1208429"/>
          </a:xfrm>
          <a:custGeom>
            <a:avLst/>
            <a:gdLst/>
            <a:ahLst/>
            <a:cxnLst/>
            <a:rect l="l" t="t" r="r" b="b"/>
            <a:pathLst>
              <a:path w="2383463" h="1208429">
                <a:moveTo>
                  <a:pt x="0" y="0"/>
                </a:moveTo>
                <a:lnTo>
                  <a:pt x="2383462" y="0"/>
                </a:lnTo>
                <a:lnTo>
                  <a:pt x="2383462" y="1208429"/>
                </a:lnTo>
                <a:lnTo>
                  <a:pt x="0" y="12084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t="-126203" b="-41648"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81750" y="9409212"/>
            <a:ext cx="785194" cy="193800"/>
          </a:xfrm>
          <a:custGeom>
            <a:avLst/>
            <a:gdLst/>
            <a:ahLst/>
            <a:cxnLst/>
            <a:rect l="l" t="t" r="r" b="b"/>
            <a:pathLst>
              <a:path w="785194" h="193800">
                <a:moveTo>
                  <a:pt x="0" y="0"/>
                </a:moveTo>
                <a:lnTo>
                  <a:pt x="785194" y="0"/>
                </a:lnTo>
                <a:lnTo>
                  <a:pt x="785194" y="193800"/>
                </a:lnTo>
                <a:lnTo>
                  <a:pt x="0" y="193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t="-450213"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2577386" y="3862738"/>
            <a:ext cx="5469670" cy="5157232"/>
          </a:xfrm>
          <a:custGeom>
            <a:avLst/>
            <a:gdLst/>
            <a:ahLst/>
            <a:cxnLst/>
            <a:rect l="l" t="t" r="r" b="b"/>
            <a:pathLst>
              <a:path w="5469670" h="5157232">
                <a:moveTo>
                  <a:pt x="0" y="0"/>
                </a:moveTo>
                <a:lnTo>
                  <a:pt x="5469669" y="0"/>
                </a:lnTo>
                <a:lnTo>
                  <a:pt x="5469669" y="5157232"/>
                </a:lnTo>
                <a:lnTo>
                  <a:pt x="0" y="51572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093" b="-25068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07684" cy="7377301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94838" y="8458395"/>
            <a:ext cx="15912608" cy="700354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2519021" y="4559753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11" t="-26861" r="-1441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47578" y="4356386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1" y="0"/>
                </a:lnTo>
                <a:lnTo>
                  <a:pt x="270421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11" t="-26861" r="-1441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98089" y="5465790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11" t="-26861" r="-1441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26646" y="5262423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411" t="-26861" r="-14410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6" name="Freeform 1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22" name="Freeform 2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837624" y="1902673"/>
            <a:ext cx="717137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WORD TOKENIZATION</a:t>
            </a:r>
          </a:p>
        </p:txBody>
      </p:sp>
      <p:graphicFrame>
        <p:nvGraphicFramePr>
          <p:cNvPr id="34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79588"/>
              </p:ext>
            </p:extLst>
          </p:nvPr>
        </p:nvGraphicFramePr>
        <p:xfrm>
          <a:off x="5604284" y="4290919"/>
          <a:ext cx="2320515" cy="4814162"/>
        </p:xfrm>
        <a:graphic>
          <a:graphicData uri="http://schemas.openxmlformats.org/drawingml/2006/table">
            <a:tbl>
              <a:tblPr/>
              <a:tblGrid>
                <a:gridCol w="2320515"/>
              </a:tblGrid>
              <a:tr h="71466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Token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512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574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512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241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8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277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8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1026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864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81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254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6244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aphicFrame>
        <p:nvGraphicFramePr>
          <p:cNvPr id="37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8507"/>
              </p:ext>
            </p:extLst>
          </p:nvPr>
        </p:nvGraphicFramePr>
        <p:xfrm>
          <a:off x="1837624" y="4274365"/>
          <a:ext cx="2541508" cy="4819585"/>
        </p:xfrm>
        <a:graphic>
          <a:graphicData uri="http://schemas.openxmlformats.org/drawingml/2006/table">
            <a:tbl>
              <a:tblPr/>
              <a:tblGrid>
                <a:gridCol w="2541508"/>
              </a:tblGrid>
              <a:tr h="71465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Kata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511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Momen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511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Saat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Kamu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Merasa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Sangat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Berbahagia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38" name="Freeform 38"/>
          <p:cNvSpPr/>
          <p:nvPr/>
        </p:nvSpPr>
        <p:spPr>
          <a:xfrm>
            <a:off x="8150533" y="4274365"/>
            <a:ext cx="2727141" cy="2727141"/>
          </a:xfrm>
          <a:custGeom>
            <a:avLst/>
            <a:gdLst/>
            <a:ahLst/>
            <a:cxnLst/>
            <a:rect l="l" t="t" r="r" b="b"/>
            <a:pathLst>
              <a:path w="2727141" h="2727141">
                <a:moveTo>
                  <a:pt x="0" y="0"/>
                </a:moveTo>
                <a:lnTo>
                  <a:pt x="2727141" y="0"/>
                </a:lnTo>
                <a:lnTo>
                  <a:pt x="2727141" y="2727141"/>
                </a:lnTo>
                <a:lnTo>
                  <a:pt x="0" y="2727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279197" y="7210164"/>
            <a:ext cx="2469813" cy="1039573"/>
            <a:chOff x="0" y="0"/>
            <a:chExt cx="637516" cy="2683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7516" cy="268338"/>
            </a:xfrm>
            <a:custGeom>
              <a:avLst/>
              <a:gdLst/>
              <a:ahLst/>
              <a:cxnLst/>
              <a:rect l="l" t="t" r="r" b="b"/>
              <a:pathLst>
                <a:path w="637516" h="268338">
                  <a:moveTo>
                    <a:pt x="134169" y="0"/>
                  </a:moveTo>
                  <a:lnTo>
                    <a:pt x="503347" y="0"/>
                  </a:lnTo>
                  <a:cubicBezTo>
                    <a:pt x="577446" y="0"/>
                    <a:pt x="637516" y="60069"/>
                    <a:pt x="637516" y="134169"/>
                  </a:cubicBezTo>
                  <a:lnTo>
                    <a:pt x="637516" y="134169"/>
                  </a:lnTo>
                  <a:cubicBezTo>
                    <a:pt x="637516" y="208268"/>
                    <a:pt x="577446" y="268338"/>
                    <a:pt x="503347" y="268338"/>
                  </a:cubicBezTo>
                  <a:lnTo>
                    <a:pt x="134169" y="268338"/>
                  </a:lnTo>
                  <a:cubicBezTo>
                    <a:pt x="60069" y="268338"/>
                    <a:pt x="0" y="208268"/>
                    <a:pt x="0" y="134169"/>
                  </a:cubicBezTo>
                  <a:lnTo>
                    <a:pt x="0" y="134169"/>
                  </a:lnTo>
                  <a:cubicBezTo>
                    <a:pt x="0" y="60069"/>
                    <a:pt x="60069" y="0"/>
                    <a:pt x="134169" y="0"/>
                  </a:cubicBezTo>
                  <a:close/>
                </a:path>
              </a:pathLst>
            </a:custGeom>
            <a:solidFill>
              <a:srgbClr val="F6EE86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3353210" y="4559753"/>
            <a:ext cx="2407081" cy="2407081"/>
          </a:xfrm>
          <a:custGeom>
            <a:avLst/>
            <a:gdLst/>
            <a:ahLst/>
            <a:cxnLst/>
            <a:rect l="l" t="t" r="r" b="b"/>
            <a:pathLst>
              <a:path w="2407081" h="2407081">
                <a:moveTo>
                  <a:pt x="0" y="0"/>
                </a:moveTo>
                <a:lnTo>
                  <a:pt x="2407081" y="0"/>
                </a:lnTo>
                <a:lnTo>
                  <a:pt x="2407081" y="2407081"/>
                </a:lnTo>
                <a:lnTo>
                  <a:pt x="0" y="2407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070019" y="5907321"/>
            <a:ext cx="1829830" cy="1302843"/>
          </a:xfrm>
          <a:custGeom>
            <a:avLst/>
            <a:gdLst/>
            <a:ahLst/>
            <a:cxnLst/>
            <a:rect l="l" t="t" r="r" b="b"/>
            <a:pathLst>
              <a:path w="1829830" h="1302843">
                <a:moveTo>
                  <a:pt x="0" y="0"/>
                </a:moveTo>
                <a:lnTo>
                  <a:pt x="1829831" y="0"/>
                </a:lnTo>
                <a:lnTo>
                  <a:pt x="1829831" y="1302843"/>
                </a:lnTo>
                <a:lnTo>
                  <a:pt x="0" y="1302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0676" b="-19772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4379132" y="6204932"/>
            <a:ext cx="958453" cy="958453"/>
          </a:xfrm>
          <a:custGeom>
            <a:avLst/>
            <a:gdLst/>
            <a:ahLst/>
            <a:cxnLst/>
            <a:rect l="l" t="t" r="r" b="b"/>
            <a:pathLst>
              <a:path w="958453" h="958453">
                <a:moveTo>
                  <a:pt x="0" y="0"/>
                </a:moveTo>
                <a:lnTo>
                  <a:pt x="958453" y="0"/>
                </a:lnTo>
                <a:lnTo>
                  <a:pt x="958453" y="958453"/>
                </a:lnTo>
                <a:lnTo>
                  <a:pt x="0" y="9584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837624" y="2611335"/>
            <a:ext cx="14342745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Kemudian, dilakukan proses pengubahan kata menjadi angka, dimana angka tersebut merepresentasikan token dari setiap kata yang unik.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821557" y="7290019"/>
            <a:ext cx="1385094" cy="82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30"/>
              </a:lnSpc>
            </a:pPr>
            <a:r>
              <a:rPr lang="en-US" sz="5023">
                <a:solidFill>
                  <a:srgbClr val="000000"/>
                </a:solidFill>
                <a:latin typeface="Nunito Bold"/>
              </a:rPr>
              <a:t>Kata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3137975" y="7210164"/>
            <a:ext cx="2837551" cy="1039573"/>
            <a:chOff x="0" y="0"/>
            <a:chExt cx="732437" cy="26833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2437" cy="268338"/>
            </a:xfrm>
            <a:custGeom>
              <a:avLst/>
              <a:gdLst/>
              <a:ahLst/>
              <a:cxnLst/>
              <a:rect l="l" t="t" r="r" b="b"/>
              <a:pathLst>
                <a:path w="732437" h="268338">
                  <a:moveTo>
                    <a:pt x="134169" y="0"/>
                  </a:moveTo>
                  <a:lnTo>
                    <a:pt x="598268" y="0"/>
                  </a:lnTo>
                  <a:cubicBezTo>
                    <a:pt x="672368" y="0"/>
                    <a:pt x="732437" y="60069"/>
                    <a:pt x="732437" y="134169"/>
                  </a:cubicBezTo>
                  <a:lnTo>
                    <a:pt x="732437" y="134169"/>
                  </a:lnTo>
                  <a:cubicBezTo>
                    <a:pt x="732437" y="208268"/>
                    <a:pt x="672368" y="268338"/>
                    <a:pt x="598268" y="268338"/>
                  </a:cubicBezTo>
                  <a:lnTo>
                    <a:pt x="134169" y="268338"/>
                  </a:lnTo>
                  <a:cubicBezTo>
                    <a:pt x="60069" y="268338"/>
                    <a:pt x="0" y="208268"/>
                    <a:pt x="0" y="134169"/>
                  </a:cubicBezTo>
                  <a:lnTo>
                    <a:pt x="0" y="134169"/>
                  </a:lnTo>
                  <a:cubicBezTo>
                    <a:pt x="0" y="60069"/>
                    <a:pt x="60069" y="0"/>
                    <a:pt x="134169" y="0"/>
                  </a:cubicBezTo>
                  <a:close/>
                </a:path>
              </a:pathLst>
            </a:custGeom>
            <a:solidFill>
              <a:srgbClr val="F5BA46"/>
            </a:solidFill>
            <a:ln w="76200" cap="rnd">
              <a:solidFill>
                <a:srgbClr val="000000"/>
              </a:solidFill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3624390" y="7290019"/>
            <a:ext cx="1864721" cy="82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30"/>
              </a:lnSpc>
            </a:pPr>
            <a:r>
              <a:rPr lang="en-US" sz="5023">
                <a:solidFill>
                  <a:srgbClr val="000000"/>
                </a:solidFill>
                <a:latin typeface="Nunito Bold"/>
              </a:rPr>
              <a:t>Token</a:t>
            </a:r>
          </a:p>
        </p:txBody>
      </p:sp>
      <p:sp>
        <p:nvSpPr>
          <p:cNvPr id="51" name="Freeform 5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07684" cy="7377301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94838" y="8458395"/>
            <a:ext cx="15912608" cy="700354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699237" y="4290919"/>
            <a:ext cx="1897055" cy="1897055"/>
          </a:xfrm>
          <a:custGeom>
            <a:avLst/>
            <a:gdLst/>
            <a:ahLst/>
            <a:cxnLst/>
            <a:rect l="l" t="t" r="r" b="b"/>
            <a:pathLst>
              <a:path w="1897055" h="1897055">
                <a:moveTo>
                  <a:pt x="0" y="0"/>
                </a:moveTo>
                <a:lnTo>
                  <a:pt x="1897056" y="0"/>
                </a:lnTo>
                <a:lnTo>
                  <a:pt x="1897056" y="1897055"/>
                </a:lnTo>
                <a:lnTo>
                  <a:pt x="0" y="1897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24831" y="7234259"/>
            <a:ext cx="1833755" cy="1833755"/>
          </a:xfrm>
          <a:custGeom>
            <a:avLst/>
            <a:gdLst/>
            <a:ahLst/>
            <a:cxnLst/>
            <a:rect l="l" t="t" r="r" b="b"/>
            <a:pathLst>
              <a:path w="1833755" h="1833755">
                <a:moveTo>
                  <a:pt x="0" y="0"/>
                </a:moveTo>
                <a:lnTo>
                  <a:pt x="1833754" y="0"/>
                </a:lnTo>
                <a:lnTo>
                  <a:pt x="1833754" y="1833754"/>
                </a:lnTo>
                <a:lnTo>
                  <a:pt x="0" y="1833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47578" y="4290919"/>
            <a:ext cx="1188259" cy="2057932"/>
          </a:xfrm>
          <a:custGeom>
            <a:avLst/>
            <a:gdLst/>
            <a:ahLst/>
            <a:cxnLst/>
            <a:rect l="l" t="t" r="r" b="b"/>
            <a:pathLst>
              <a:path w="1188259" h="2057932">
                <a:moveTo>
                  <a:pt x="0" y="0"/>
                </a:moveTo>
                <a:lnTo>
                  <a:pt x="1188259" y="0"/>
                </a:lnTo>
                <a:lnTo>
                  <a:pt x="1188259" y="2057932"/>
                </a:lnTo>
                <a:lnTo>
                  <a:pt x="0" y="2057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18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44887" y="4356386"/>
            <a:ext cx="1074025" cy="1992465"/>
          </a:xfrm>
          <a:custGeom>
            <a:avLst/>
            <a:gdLst/>
            <a:ahLst/>
            <a:cxnLst/>
            <a:rect l="l" t="t" r="r" b="b"/>
            <a:pathLst>
              <a:path w="1074025" h="1992465">
                <a:moveTo>
                  <a:pt x="0" y="0"/>
                </a:moveTo>
                <a:lnTo>
                  <a:pt x="1074025" y="0"/>
                </a:lnTo>
                <a:lnTo>
                  <a:pt x="1074025" y="1992465"/>
                </a:lnTo>
                <a:lnTo>
                  <a:pt x="0" y="199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55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12877" y="5074003"/>
            <a:ext cx="813916" cy="813916"/>
          </a:xfrm>
          <a:custGeom>
            <a:avLst/>
            <a:gdLst/>
            <a:ahLst/>
            <a:cxnLst/>
            <a:rect l="l" t="t" r="r" b="b"/>
            <a:pathLst>
              <a:path w="813916" h="813916">
                <a:moveTo>
                  <a:pt x="0" y="0"/>
                </a:moveTo>
                <a:lnTo>
                  <a:pt x="813916" y="0"/>
                </a:lnTo>
                <a:lnTo>
                  <a:pt x="813916" y="813916"/>
                </a:lnTo>
                <a:lnTo>
                  <a:pt x="0" y="813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22484" y="5074003"/>
            <a:ext cx="805787" cy="805787"/>
          </a:xfrm>
          <a:custGeom>
            <a:avLst/>
            <a:gdLst/>
            <a:ahLst/>
            <a:cxnLst/>
            <a:rect l="l" t="t" r="r" b="b"/>
            <a:pathLst>
              <a:path w="805787" h="805787">
                <a:moveTo>
                  <a:pt x="0" y="0"/>
                </a:moveTo>
                <a:lnTo>
                  <a:pt x="805788" y="0"/>
                </a:lnTo>
                <a:lnTo>
                  <a:pt x="805788" y="805787"/>
                </a:lnTo>
                <a:lnTo>
                  <a:pt x="0" y="805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92518" y="6554105"/>
            <a:ext cx="698381" cy="474899"/>
          </a:xfrm>
          <a:custGeom>
            <a:avLst/>
            <a:gdLst/>
            <a:ahLst/>
            <a:cxnLst/>
            <a:rect l="l" t="t" r="r" b="b"/>
            <a:pathLst>
              <a:path w="698381" h="474899">
                <a:moveTo>
                  <a:pt x="0" y="0"/>
                </a:moveTo>
                <a:lnTo>
                  <a:pt x="698380" y="0"/>
                </a:lnTo>
                <a:lnTo>
                  <a:pt x="698380" y="474899"/>
                </a:lnTo>
                <a:lnTo>
                  <a:pt x="0" y="474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19021" y="4559753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411" t="-26861" r="-144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47578" y="4356386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1" y="0"/>
                </a:lnTo>
                <a:lnTo>
                  <a:pt x="270421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411" t="-26861" r="-1441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98089" y="5465790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411" t="-26861" r="-1441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126646" y="5262423"/>
            <a:ext cx="270420" cy="883061"/>
          </a:xfrm>
          <a:custGeom>
            <a:avLst/>
            <a:gdLst/>
            <a:ahLst/>
            <a:cxnLst/>
            <a:rect l="l" t="t" r="r" b="b"/>
            <a:pathLst>
              <a:path w="270420" h="883061">
                <a:moveTo>
                  <a:pt x="0" y="0"/>
                </a:moveTo>
                <a:lnTo>
                  <a:pt x="270420" y="0"/>
                </a:lnTo>
                <a:lnTo>
                  <a:pt x="270420" y="883061"/>
                </a:lnTo>
                <a:lnTo>
                  <a:pt x="0" y="883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411" t="-26861" r="-14410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20" name="Freeform 2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23" name="Freeform 2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29" name="Freeform 2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837624" y="1902728"/>
            <a:ext cx="7171372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WORD EMBEDDING</a:t>
            </a:r>
          </a:p>
        </p:txBody>
      </p:sp>
      <p:sp>
        <p:nvSpPr>
          <p:cNvPr id="41" name="AutoShape 41"/>
          <p:cNvSpPr/>
          <p:nvPr/>
        </p:nvSpPr>
        <p:spPr>
          <a:xfrm>
            <a:off x="4385854" y="6627008"/>
            <a:ext cx="951731" cy="0"/>
          </a:xfrm>
          <a:prstGeom prst="line">
            <a:avLst/>
          </a:prstGeom>
          <a:ln w="114300" cap="rnd">
            <a:solidFill>
              <a:srgbClr val="2189E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42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83951"/>
              </p:ext>
            </p:extLst>
          </p:nvPr>
        </p:nvGraphicFramePr>
        <p:xfrm>
          <a:off x="5604285" y="4305300"/>
          <a:ext cx="4094952" cy="4814162"/>
        </p:xfrm>
        <a:graphic>
          <a:graphicData uri="http://schemas.openxmlformats.org/drawingml/2006/table">
            <a:tbl>
              <a:tblPr/>
              <a:tblGrid>
                <a:gridCol w="4094952"/>
              </a:tblGrid>
              <a:tr h="71466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Vektor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512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[0, 0.9, 0.6, ..., -0.5]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512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[0.2, 0.5, 0.1, ..., 0.2]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8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[-0.1, 1,-0.2, ..., -0.2]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8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[0, 0.2, -0.3, ..., -0.4]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864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[-0.2, -1, 0.9, ..., -0.1]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254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[-0.1, 0.1, 0.2, ..., 0.7]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aphicFrame>
        <p:nvGraphicFramePr>
          <p:cNvPr id="45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14005"/>
              </p:ext>
            </p:extLst>
          </p:nvPr>
        </p:nvGraphicFramePr>
        <p:xfrm>
          <a:off x="1837624" y="4274365"/>
          <a:ext cx="2353376" cy="4819585"/>
        </p:xfrm>
        <a:graphic>
          <a:graphicData uri="http://schemas.openxmlformats.org/drawingml/2006/table">
            <a:tbl>
              <a:tblPr/>
              <a:tblGrid>
                <a:gridCol w="2353376"/>
              </a:tblGrid>
              <a:tr h="71465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Token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511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574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3511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241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277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1026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81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708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Canva Sans Bold"/>
                        </a:rPr>
                        <a:t>6244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46" name="TextBox 46"/>
          <p:cNvSpPr txBox="1"/>
          <p:nvPr/>
        </p:nvSpPr>
        <p:spPr>
          <a:xfrm>
            <a:off x="1837624" y="2762496"/>
            <a:ext cx="14625361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Kemudian, token diubah menjadi vektor. Dalam proses ini, token yang berasal dari kata yang mirip akan memiliki vektor yang mirip juga.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4" name="Freeform 4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92620" y="1431271"/>
            <a:ext cx="15914827" cy="7727478"/>
            <a:chOff x="0" y="0"/>
            <a:chExt cx="21219769" cy="103033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8496566" y="8172073"/>
            <a:ext cx="124294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Posisi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4" name="Freeform 14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20" name="Freeform 20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837624" y="1902728"/>
            <a:ext cx="7171372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POSITIONAL ENCODING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4" name="AutoShape 34"/>
          <p:cNvSpPr/>
          <p:nvPr/>
        </p:nvSpPr>
        <p:spPr>
          <a:xfrm flipV="1">
            <a:off x="2268294" y="3577928"/>
            <a:ext cx="0" cy="2096429"/>
          </a:xfrm>
          <a:prstGeom prst="line">
            <a:avLst/>
          </a:prstGeom>
          <a:ln w="5715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Freeform 35"/>
          <p:cNvSpPr/>
          <p:nvPr/>
        </p:nvSpPr>
        <p:spPr>
          <a:xfrm>
            <a:off x="2683826" y="3593839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8" y="0"/>
                </a:lnTo>
                <a:lnTo>
                  <a:pt x="2122988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2262264" y="5705169"/>
            <a:ext cx="7491488" cy="31001"/>
          </a:xfrm>
          <a:prstGeom prst="line">
            <a:avLst/>
          </a:prstGeom>
          <a:ln w="5715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Freeform 37"/>
          <p:cNvSpPr/>
          <p:nvPr/>
        </p:nvSpPr>
        <p:spPr>
          <a:xfrm>
            <a:off x="2683826" y="3593839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8" y="0"/>
                </a:lnTo>
                <a:lnTo>
                  <a:pt x="2122988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3185634" y="3801255"/>
            <a:ext cx="224772" cy="22477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809824" y="4994623"/>
            <a:ext cx="224772" cy="22477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754721" y="3643993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8" y="0"/>
                </a:lnTo>
                <a:lnTo>
                  <a:pt x="2122988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428132" y="5038222"/>
            <a:ext cx="224772" cy="22477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120049" y="3878548"/>
            <a:ext cx="224772" cy="22477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728268" y="4661094"/>
            <a:ext cx="224772" cy="22477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571440" y="4655334"/>
            <a:ext cx="224772" cy="22477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6840734" y="3656318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9" y="0"/>
                </a:lnTo>
                <a:lnTo>
                  <a:pt x="2122989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6293769" y="5302964"/>
            <a:ext cx="224772" cy="2247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6840734" y="3656318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9" y="0"/>
                </a:lnTo>
                <a:lnTo>
                  <a:pt x="2122989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2" name="Group 62"/>
          <p:cNvGrpSpPr/>
          <p:nvPr/>
        </p:nvGrpSpPr>
        <p:grpSpPr>
          <a:xfrm>
            <a:off x="6894589" y="4248075"/>
            <a:ext cx="224772" cy="224772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525409" y="4023304"/>
            <a:ext cx="224772" cy="224772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8155961" y="5279151"/>
            <a:ext cx="224772" cy="224772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71" name="AutoShape 71"/>
          <p:cNvSpPr/>
          <p:nvPr/>
        </p:nvSpPr>
        <p:spPr>
          <a:xfrm flipV="1">
            <a:off x="2277667" y="6395585"/>
            <a:ext cx="0" cy="2096429"/>
          </a:xfrm>
          <a:prstGeom prst="line">
            <a:avLst/>
          </a:prstGeom>
          <a:ln w="5715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2" name="AutoShape 72"/>
          <p:cNvSpPr/>
          <p:nvPr/>
        </p:nvSpPr>
        <p:spPr>
          <a:xfrm>
            <a:off x="2271637" y="8522827"/>
            <a:ext cx="7491488" cy="31001"/>
          </a:xfrm>
          <a:prstGeom prst="line">
            <a:avLst/>
          </a:prstGeom>
          <a:ln w="5715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3" name="Freeform 73"/>
          <p:cNvSpPr/>
          <p:nvPr/>
        </p:nvSpPr>
        <p:spPr>
          <a:xfrm>
            <a:off x="2580813" y="6396934"/>
            <a:ext cx="1559023" cy="2122989"/>
          </a:xfrm>
          <a:custGeom>
            <a:avLst/>
            <a:gdLst/>
            <a:ahLst/>
            <a:cxnLst/>
            <a:rect l="l" t="t" r="r" b="b"/>
            <a:pathLst>
              <a:path w="1559023" h="2122989">
                <a:moveTo>
                  <a:pt x="0" y="0"/>
                </a:moveTo>
                <a:lnTo>
                  <a:pt x="1559023" y="0"/>
                </a:lnTo>
                <a:lnTo>
                  <a:pt x="1559023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174"/>
            </a:stretch>
          </a:blipFill>
        </p:spPr>
      </p:sp>
      <p:grpSp>
        <p:nvGrpSpPr>
          <p:cNvPr id="74" name="Group 74"/>
          <p:cNvGrpSpPr/>
          <p:nvPr/>
        </p:nvGrpSpPr>
        <p:grpSpPr>
          <a:xfrm>
            <a:off x="3778506" y="7855879"/>
            <a:ext cx="224772" cy="224772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4087742" y="6447088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9" y="0"/>
                </a:lnTo>
                <a:lnTo>
                  <a:pt x="2122989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8" name="Group 78"/>
          <p:cNvGrpSpPr/>
          <p:nvPr/>
        </p:nvGrpSpPr>
        <p:grpSpPr>
          <a:xfrm>
            <a:off x="5088731" y="7508583"/>
            <a:ext cx="224772" cy="224772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5713202" y="8080651"/>
            <a:ext cx="224772" cy="224772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2532121" y="6628673"/>
            <a:ext cx="224772" cy="224772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87" name="Freeform 87"/>
          <p:cNvSpPr/>
          <p:nvPr/>
        </p:nvSpPr>
        <p:spPr>
          <a:xfrm>
            <a:off x="6166574" y="6459413"/>
            <a:ext cx="2122989" cy="2122989"/>
          </a:xfrm>
          <a:custGeom>
            <a:avLst/>
            <a:gdLst/>
            <a:ahLst/>
            <a:cxnLst/>
            <a:rect l="l" t="t" r="r" b="b"/>
            <a:pathLst>
              <a:path w="2122989" h="2122989">
                <a:moveTo>
                  <a:pt x="0" y="0"/>
                </a:moveTo>
                <a:lnTo>
                  <a:pt x="2122989" y="0"/>
                </a:lnTo>
                <a:lnTo>
                  <a:pt x="2122989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6887083" y="6816684"/>
            <a:ext cx="224772" cy="22477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7502438" y="8080651"/>
            <a:ext cx="224772" cy="22477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93" name="TextBox 9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 flipV="1">
            <a:off x="2277667" y="6395585"/>
            <a:ext cx="0" cy="2096429"/>
          </a:xfrm>
          <a:prstGeom prst="line">
            <a:avLst/>
          </a:prstGeom>
          <a:ln w="57150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5" name="Group 95"/>
          <p:cNvGrpSpPr/>
          <p:nvPr/>
        </p:nvGrpSpPr>
        <p:grpSpPr>
          <a:xfrm>
            <a:off x="3144779" y="7733354"/>
            <a:ext cx="224772" cy="224772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4358309" y="6750677"/>
            <a:ext cx="224772" cy="224772"/>
            <a:chOff x="0" y="0"/>
            <a:chExt cx="812800" cy="8128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6248584" y="7041456"/>
            <a:ext cx="224772" cy="224772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8151047" y="7458429"/>
            <a:ext cx="224772" cy="224772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89E6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107" name="Freeform 107"/>
          <p:cNvSpPr/>
          <p:nvPr/>
        </p:nvSpPr>
        <p:spPr>
          <a:xfrm>
            <a:off x="8253908" y="6434388"/>
            <a:ext cx="719189" cy="2122989"/>
          </a:xfrm>
          <a:custGeom>
            <a:avLst/>
            <a:gdLst/>
            <a:ahLst/>
            <a:cxnLst/>
            <a:rect l="l" t="t" r="r" b="b"/>
            <a:pathLst>
              <a:path w="719189" h="2122989">
                <a:moveTo>
                  <a:pt x="0" y="0"/>
                </a:moveTo>
                <a:lnTo>
                  <a:pt x="719188" y="0"/>
                </a:lnTo>
                <a:lnTo>
                  <a:pt x="719188" y="2122989"/>
                </a:lnTo>
                <a:lnTo>
                  <a:pt x="0" y="2122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8" r="-200612" b="-918"/>
            </a:stretch>
          </a:blipFill>
        </p:spPr>
      </p:sp>
      <p:sp>
        <p:nvSpPr>
          <p:cNvPr id="108" name="AutoShape 108"/>
          <p:cNvSpPr/>
          <p:nvPr/>
        </p:nvSpPr>
        <p:spPr>
          <a:xfrm>
            <a:off x="2097995" y="3937453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AutoShape 109"/>
          <p:cNvSpPr/>
          <p:nvPr/>
        </p:nvSpPr>
        <p:spPr>
          <a:xfrm>
            <a:off x="2097995" y="4661094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0" name="AutoShape 110"/>
          <p:cNvSpPr/>
          <p:nvPr/>
        </p:nvSpPr>
        <p:spPr>
          <a:xfrm>
            <a:off x="2097995" y="5415349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1" name="AutoShape 111"/>
          <p:cNvSpPr/>
          <p:nvPr/>
        </p:nvSpPr>
        <p:spPr>
          <a:xfrm>
            <a:off x="2078793" y="6726864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2" name="AutoShape 112"/>
          <p:cNvSpPr/>
          <p:nvPr/>
        </p:nvSpPr>
        <p:spPr>
          <a:xfrm>
            <a:off x="2078793" y="7450505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3" name="AutoShape 113"/>
          <p:cNvSpPr/>
          <p:nvPr/>
        </p:nvSpPr>
        <p:spPr>
          <a:xfrm>
            <a:off x="2078793" y="8204760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4" name="AutoShape 114"/>
          <p:cNvSpPr/>
          <p:nvPr/>
        </p:nvSpPr>
        <p:spPr>
          <a:xfrm flipV="1">
            <a:off x="2644507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AutoShape 115"/>
          <p:cNvSpPr/>
          <p:nvPr/>
        </p:nvSpPr>
        <p:spPr>
          <a:xfrm flipV="1">
            <a:off x="3245714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6" name="AutoShape 116"/>
          <p:cNvSpPr/>
          <p:nvPr/>
        </p:nvSpPr>
        <p:spPr>
          <a:xfrm flipV="1">
            <a:off x="3890892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7" name="AutoShape 117"/>
          <p:cNvSpPr/>
          <p:nvPr/>
        </p:nvSpPr>
        <p:spPr>
          <a:xfrm flipV="1">
            <a:off x="4533011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8" name="AutoShape 118"/>
          <p:cNvSpPr/>
          <p:nvPr/>
        </p:nvSpPr>
        <p:spPr>
          <a:xfrm flipV="1">
            <a:off x="5201116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9" name="AutoShape 119"/>
          <p:cNvSpPr/>
          <p:nvPr/>
        </p:nvSpPr>
        <p:spPr>
          <a:xfrm flipV="1">
            <a:off x="5809335" y="853832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0" name="AutoShape 120"/>
          <p:cNvSpPr/>
          <p:nvPr/>
        </p:nvSpPr>
        <p:spPr>
          <a:xfrm flipV="1">
            <a:off x="6398648" y="855737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AutoShape 121"/>
          <p:cNvSpPr/>
          <p:nvPr/>
        </p:nvSpPr>
        <p:spPr>
          <a:xfrm flipV="1">
            <a:off x="6999468" y="855737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2" name="AutoShape 122"/>
          <p:cNvSpPr/>
          <p:nvPr/>
        </p:nvSpPr>
        <p:spPr>
          <a:xfrm flipV="1">
            <a:off x="7614823" y="855737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3" name="AutoShape 123"/>
          <p:cNvSpPr/>
          <p:nvPr/>
        </p:nvSpPr>
        <p:spPr>
          <a:xfrm flipV="1">
            <a:off x="8253908" y="8557377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4" name="AutoShape 124"/>
          <p:cNvSpPr/>
          <p:nvPr/>
        </p:nvSpPr>
        <p:spPr>
          <a:xfrm flipV="1">
            <a:off x="2652013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5" name="AutoShape 125"/>
          <p:cNvSpPr/>
          <p:nvPr/>
        </p:nvSpPr>
        <p:spPr>
          <a:xfrm flipV="1">
            <a:off x="3253220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6" name="AutoShape 126"/>
          <p:cNvSpPr/>
          <p:nvPr/>
        </p:nvSpPr>
        <p:spPr>
          <a:xfrm flipV="1">
            <a:off x="3898398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AutoShape 127"/>
          <p:cNvSpPr/>
          <p:nvPr/>
        </p:nvSpPr>
        <p:spPr>
          <a:xfrm flipV="1">
            <a:off x="4540517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28"/>
          <p:cNvSpPr/>
          <p:nvPr/>
        </p:nvSpPr>
        <p:spPr>
          <a:xfrm flipV="1">
            <a:off x="5208623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29"/>
          <p:cNvSpPr/>
          <p:nvPr/>
        </p:nvSpPr>
        <p:spPr>
          <a:xfrm flipV="1">
            <a:off x="5816841" y="570194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30"/>
          <p:cNvSpPr/>
          <p:nvPr/>
        </p:nvSpPr>
        <p:spPr>
          <a:xfrm flipV="1">
            <a:off x="6406154" y="572099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1" name="AutoShape 131"/>
          <p:cNvSpPr/>
          <p:nvPr/>
        </p:nvSpPr>
        <p:spPr>
          <a:xfrm flipV="1">
            <a:off x="7006975" y="572099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AutoShape 132"/>
          <p:cNvSpPr/>
          <p:nvPr/>
        </p:nvSpPr>
        <p:spPr>
          <a:xfrm flipV="1">
            <a:off x="7622330" y="572099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AutoShape 133"/>
          <p:cNvSpPr/>
          <p:nvPr/>
        </p:nvSpPr>
        <p:spPr>
          <a:xfrm flipV="1">
            <a:off x="8261414" y="5720990"/>
            <a:ext cx="0" cy="170299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34" name="Table 134"/>
          <p:cNvGraphicFramePr>
            <a:graphicFrameLocks noGrp="1"/>
          </p:cNvGraphicFramePr>
          <p:nvPr/>
        </p:nvGraphicFramePr>
        <p:xfrm>
          <a:off x="11011446" y="3829117"/>
          <a:ext cx="4519576" cy="1377203"/>
        </p:xfrm>
        <a:graphic>
          <a:graphicData uri="http://schemas.openxmlformats.org/drawingml/2006/table">
            <a:tbl>
              <a:tblPr/>
              <a:tblGrid>
                <a:gridCol w="1157361"/>
                <a:gridCol w="1133937"/>
                <a:gridCol w="1114139"/>
                <a:gridCol w="1114139"/>
              </a:tblGrid>
              <a:tr h="729181">
                <a:tc gridSpan="4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Vektor “Bahagia”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Vektor “Bahagia”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Vektor “Bahagia”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Vektor “Bahagia”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480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-0.1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135" name="TextBox 135"/>
          <p:cNvSpPr txBox="1"/>
          <p:nvPr/>
        </p:nvSpPr>
        <p:spPr>
          <a:xfrm>
            <a:off x="1837624" y="2673053"/>
            <a:ext cx="1434274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Selanjutnya adalah melakukan positional encoding pada kalimat.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716167" y="3785097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716167" y="4508739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0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716167" y="5262993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-1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696965" y="6574508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696965" y="7298149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0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696965" y="8052404"/>
            <a:ext cx="321959" cy="30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-1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2515242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3116449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2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3761626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3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4403746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4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5071851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5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5680070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6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6262450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7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6870203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8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7482503" y="8755723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9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8094803" y="8755723"/>
            <a:ext cx="31820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10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2522748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3123955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2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3769133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3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4411252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4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5079357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5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5687576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6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6269956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7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6877709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8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7490009" y="5919335"/>
            <a:ext cx="21090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9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8102310" y="5919335"/>
            <a:ext cx="31820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10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8520295" y="5351523"/>
            <a:ext cx="124294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53110E"/>
                </a:solidFill>
                <a:latin typeface="Nunito Bold"/>
              </a:rPr>
              <a:t>Posisi</a:t>
            </a:r>
          </a:p>
        </p:txBody>
      </p:sp>
      <p:graphicFrame>
        <p:nvGraphicFramePr>
          <p:cNvPr id="163" name="Table 163"/>
          <p:cNvGraphicFramePr>
            <a:graphicFrameLocks noGrp="1"/>
          </p:cNvGraphicFramePr>
          <p:nvPr/>
        </p:nvGraphicFramePr>
        <p:xfrm>
          <a:off x="11001921" y="6243766"/>
          <a:ext cx="4519576" cy="1377203"/>
        </p:xfrm>
        <a:graphic>
          <a:graphicData uri="http://schemas.openxmlformats.org/drawingml/2006/table">
            <a:tbl>
              <a:tblPr/>
              <a:tblGrid>
                <a:gridCol w="1157361"/>
                <a:gridCol w="1133937"/>
                <a:gridCol w="1114139"/>
                <a:gridCol w="1114139"/>
              </a:tblGrid>
              <a:tr h="729181">
                <a:tc gridSpan="4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Encoding Posisi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Encoding Posisi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Encoding Posisi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Encoding Posisi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480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-0.86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0.13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-0.43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0.06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164" name="Freeform 164"/>
          <p:cNvSpPr/>
          <p:nvPr/>
        </p:nvSpPr>
        <p:spPr>
          <a:xfrm>
            <a:off x="12987700" y="5385886"/>
            <a:ext cx="645392" cy="645392"/>
          </a:xfrm>
          <a:custGeom>
            <a:avLst/>
            <a:gdLst/>
            <a:ahLst/>
            <a:cxnLst/>
            <a:rect l="l" t="t" r="r" b="b"/>
            <a:pathLst>
              <a:path w="645392" h="645392">
                <a:moveTo>
                  <a:pt x="0" y="0"/>
                </a:moveTo>
                <a:lnTo>
                  <a:pt x="645393" y="0"/>
                </a:lnTo>
                <a:lnTo>
                  <a:pt x="645393" y="645392"/>
                </a:lnTo>
                <a:lnTo>
                  <a:pt x="0" y="645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5" name="Freeform 165"/>
          <p:cNvSpPr/>
          <p:nvPr/>
        </p:nvSpPr>
        <p:spPr>
          <a:xfrm>
            <a:off x="12987700" y="7871284"/>
            <a:ext cx="548018" cy="372652"/>
          </a:xfrm>
          <a:custGeom>
            <a:avLst/>
            <a:gdLst/>
            <a:ahLst/>
            <a:cxnLst/>
            <a:rect l="l" t="t" r="r" b="b"/>
            <a:pathLst>
              <a:path w="548018" h="372652">
                <a:moveTo>
                  <a:pt x="0" y="0"/>
                </a:moveTo>
                <a:lnTo>
                  <a:pt x="548019" y="0"/>
                </a:lnTo>
                <a:lnTo>
                  <a:pt x="548019" y="372653"/>
                </a:lnTo>
                <a:lnTo>
                  <a:pt x="0" y="372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66" name="Table 166"/>
          <p:cNvGraphicFramePr>
            <a:graphicFrameLocks noGrp="1"/>
          </p:cNvGraphicFramePr>
          <p:nvPr/>
        </p:nvGraphicFramePr>
        <p:xfrm>
          <a:off x="11001921" y="8494252"/>
          <a:ext cx="4529102" cy="532388"/>
        </p:xfrm>
        <a:graphic>
          <a:graphicData uri="http://schemas.openxmlformats.org/drawingml/2006/table">
            <a:tbl>
              <a:tblPr/>
              <a:tblGrid>
                <a:gridCol w="1157341"/>
                <a:gridCol w="1133917"/>
                <a:gridCol w="1079000"/>
                <a:gridCol w="1158844"/>
              </a:tblGrid>
              <a:tr h="5323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-1.86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0.23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-0.23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0.76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24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167" name="Freeform 167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956559" y="5900922"/>
            <a:ext cx="14291670" cy="3121501"/>
            <a:chOff x="0" y="0"/>
            <a:chExt cx="3764061" cy="822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64061" cy="822124"/>
            </a:xfrm>
            <a:custGeom>
              <a:avLst/>
              <a:gdLst/>
              <a:ahLst/>
              <a:cxnLst/>
              <a:rect l="l" t="t" r="r" b="b"/>
              <a:pathLst>
                <a:path w="3764061" h="822124">
                  <a:moveTo>
                    <a:pt x="25460" y="0"/>
                  </a:moveTo>
                  <a:lnTo>
                    <a:pt x="3738601" y="0"/>
                  </a:lnTo>
                  <a:cubicBezTo>
                    <a:pt x="3752662" y="0"/>
                    <a:pt x="3764061" y="11399"/>
                    <a:pt x="3764061" y="25460"/>
                  </a:cubicBezTo>
                  <a:lnTo>
                    <a:pt x="3764061" y="796663"/>
                  </a:lnTo>
                  <a:cubicBezTo>
                    <a:pt x="3764061" y="803416"/>
                    <a:pt x="3761379" y="809892"/>
                    <a:pt x="3756604" y="814667"/>
                  </a:cubicBezTo>
                  <a:cubicBezTo>
                    <a:pt x="3751830" y="819441"/>
                    <a:pt x="3745354" y="822124"/>
                    <a:pt x="3738601" y="822124"/>
                  </a:cubicBezTo>
                  <a:lnTo>
                    <a:pt x="25460" y="822124"/>
                  </a:lnTo>
                  <a:cubicBezTo>
                    <a:pt x="11399" y="822124"/>
                    <a:pt x="0" y="810725"/>
                    <a:pt x="0" y="796663"/>
                  </a:cubicBezTo>
                  <a:lnTo>
                    <a:pt x="0" y="25460"/>
                  </a:lnTo>
                  <a:cubicBezTo>
                    <a:pt x="0" y="18708"/>
                    <a:pt x="2682" y="12232"/>
                    <a:pt x="7457" y="7457"/>
                  </a:cubicBezTo>
                  <a:cubicBezTo>
                    <a:pt x="12232" y="2682"/>
                    <a:pt x="18708" y="0"/>
                    <a:pt x="25460" y="0"/>
                  </a:cubicBezTo>
                  <a:close/>
                </a:path>
              </a:pathLst>
            </a:custGeom>
            <a:solidFill>
              <a:srgbClr val="EEE6D9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209077" y="9022423"/>
            <a:ext cx="15912608" cy="516051"/>
            <a:chOff x="0" y="0"/>
            <a:chExt cx="21061132" cy="683019"/>
          </a:xfrm>
        </p:grpSpPr>
        <p:sp>
          <p:nvSpPr>
            <p:cNvPr id="13" name="Freeform 13"/>
            <p:cNvSpPr/>
            <p:nvPr/>
          </p:nvSpPr>
          <p:spPr>
            <a:xfrm>
              <a:off x="36401" y="23584"/>
              <a:ext cx="20988285" cy="635835"/>
            </a:xfrm>
            <a:custGeom>
              <a:avLst/>
              <a:gdLst/>
              <a:ahLst/>
              <a:cxnLst/>
              <a:rect l="l" t="t" r="r" b="b"/>
              <a:pathLst>
                <a:path w="20988285" h="635835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97089"/>
                    <a:pt x="20988285" y="216820"/>
                  </a:cubicBezTo>
                  <a:lnTo>
                    <a:pt x="20988285" y="635836"/>
                  </a:lnTo>
                  <a:lnTo>
                    <a:pt x="0" y="635836"/>
                  </a:lnTo>
                  <a:lnTo>
                    <a:pt x="0" y="216820"/>
                  </a:lnTo>
                  <a:cubicBezTo>
                    <a:pt x="0" y="97089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683004"/>
            </a:xfrm>
            <a:custGeom>
              <a:avLst/>
              <a:gdLst/>
              <a:ahLst/>
              <a:cxnLst/>
              <a:rect l="l" t="t" r="r" b="b"/>
              <a:pathLst>
                <a:path w="21061087" h="683004">
                  <a:moveTo>
                    <a:pt x="394586" y="0"/>
                  </a:moveTo>
                  <a:lnTo>
                    <a:pt x="20666500" y="0"/>
                  </a:lnTo>
                  <a:lnTo>
                    <a:pt x="20666500" y="23584"/>
                  </a:lnTo>
                  <a:lnTo>
                    <a:pt x="20666500" y="0"/>
                  </a:lnTo>
                  <a:cubicBezTo>
                    <a:pt x="20882116" y="0"/>
                    <a:pt x="21061087" y="106130"/>
                    <a:pt x="21061087" y="240404"/>
                  </a:cubicBezTo>
                  <a:lnTo>
                    <a:pt x="21024686" y="240404"/>
                  </a:lnTo>
                  <a:lnTo>
                    <a:pt x="21061087" y="240404"/>
                  </a:lnTo>
                  <a:lnTo>
                    <a:pt x="21061087" y="659420"/>
                  </a:lnTo>
                  <a:cubicBezTo>
                    <a:pt x="21061087" y="672470"/>
                    <a:pt x="21044829" y="683004"/>
                    <a:pt x="21024686" y="683004"/>
                  </a:cubicBezTo>
                  <a:lnTo>
                    <a:pt x="36401" y="683004"/>
                  </a:lnTo>
                  <a:cubicBezTo>
                    <a:pt x="16259" y="683004"/>
                    <a:pt x="0" y="672470"/>
                    <a:pt x="0" y="659420"/>
                  </a:cubicBezTo>
                  <a:lnTo>
                    <a:pt x="0" y="240404"/>
                  </a:lnTo>
                  <a:lnTo>
                    <a:pt x="36401" y="240404"/>
                  </a:lnTo>
                  <a:lnTo>
                    <a:pt x="0" y="240404"/>
                  </a:lnTo>
                  <a:cubicBezTo>
                    <a:pt x="0" y="106130"/>
                    <a:pt x="179093" y="0"/>
                    <a:pt x="394586" y="0"/>
                  </a:cubicBezTo>
                  <a:cubicBezTo>
                    <a:pt x="401381" y="0"/>
                    <a:pt x="408054" y="1258"/>
                    <a:pt x="413878" y="3616"/>
                  </a:cubicBezTo>
                  <a:lnTo>
                    <a:pt x="394586" y="23584"/>
                  </a:lnTo>
                  <a:lnTo>
                    <a:pt x="394586" y="0"/>
                  </a:lnTo>
                  <a:moveTo>
                    <a:pt x="394586" y="47169"/>
                  </a:moveTo>
                  <a:cubicBezTo>
                    <a:pt x="387791" y="47169"/>
                    <a:pt x="381118" y="45911"/>
                    <a:pt x="375293" y="43553"/>
                  </a:cubicBezTo>
                  <a:lnTo>
                    <a:pt x="394586" y="23584"/>
                  </a:lnTo>
                  <a:lnTo>
                    <a:pt x="394586" y="47169"/>
                  </a:lnTo>
                  <a:cubicBezTo>
                    <a:pt x="214523" y="47169"/>
                    <a:pt x="72802" y="135139"/>
                    <a:pt x="72802" y="240404"/>
                  </a:cubicBezTo>
                  <a:lnTo>
                    <a:pt x="72802" y="659420"/>
                  </a:lnTo>
                  <a:lnTo>
                    <a:pt x="36401" y="659420"/>
                  </a:lnTo>
                  <a:lnTo>
                    <a:pt x="36401" y="635835"/>
                  </a:lnTo>
                  <a:lnTo>
                    <a:pt x="21024686" y="635835"/>
                  </a:lnTo>
                  <a:lnTo>
                    <a:pt x="21024686" y="659420"/>
                  </a:lnTo>
                  <a:lnTo>
                    <a:pt x="20988285" y="659420"/>
                  </a:lnTo>
                  <a:lnTo>
                    <a:pt x="20988285" y="240404"/>
                  </a:lnTo>
                  <a:cubicBezTo>
                    <a:pt x="20988285" y="135217"/>
                    <a:pt x="20846563" y="47169"/>
                    <a:pt x="20666500" y="47169"/>
                  </a:cubicBezTo>
                  <a:lnTo>
                    <a:pt x="394586" y="47169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6" name="Freeform 1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22" name="Freeform 2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5" name="AutoShape 35"/>
          <p:cNvSpPr/>
          <p:nvPr/>
        </p:nvSpPr>
        <p:spPr>
          <a:xfrm flipV="1">
            <a:off x="9102393" y="6653266"/>
            <a:ext cx="0" cy="473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2854613" y="6672316"/>
            <a:ext cx="6228718" cy="42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2873663" y="6685213"/>
            <a:ext cx="13" cy="4133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Freeform 38"/>
          <p:cNvSpPr/>
          <p:nvPr/>
        </p:nvSpPr>
        <p:spPr>
          <a:xfrm rot="4163256">
            <a:off x="2619712" y="7602719"/>
            <a:ext cx="608211" cy="608211"/>
          </a:xfrm>
          <a:custGeom>
            <a:avLst/>
            <a:gdLst/>
            <a:ahLst/>
            <a:cxnLst/>
            <a:rect l="l" t="t" r="r" b="b"/>
            <a:pathLst>
              <a:path w="608211" h="608211">
                <a:moveTo>
                  <a:pt x="0" y="0"/>
                </a:moveTo>
                <a:lnTo>
                  <a:pt x="608211" y="0"/>
                </a:lnTo>
                <a:lnTo>
                  <a:pt x="608211" y="608212"/>
                </a:lnTo>
                <a:lnTo>
                  <a:pt x="0" y="608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209077" y="7136620"/>
            <a:ext cx="15914827" cy="4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2942">
                <a:solidFill>
                  <a:srgbClr val="0EAF70"/>
                </a:solidFill>
                <a:latin typeface="Nunito Bold"/>
              </a:rPr>
              <a:t>hujan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 tidak selalu </a:t>
            </a:r>
            <a:r>
              <a:rPr lang="en-US" sz="2942">
                <a:solidFill>
                  <a:srgbClr val="FF6300"/>
                </a:solidFill>
                <a:latin typeface="Nunito Bold"/>
              </a:rPr>
              <a:t>tentang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2942">
                <a:solidFill>
                  <a:srgbClr val="FF983D"/>
                </a:solidFill>
                <a:latin typeface="Nunito Bold"/>
              </a:rPr>
              <a:t>cuaca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, tapi </a:t>
            </a:r>
            <a:r>
              <a:rPr lang="en-US" sz="2942">
                <a:solidFill>
                  <a:srgbClr val="0EAF70"/>
                </a:solidFill>
                <a:latin typeface="Nunito Bold"/>
              </a:rPr>
              <a:t>itu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 juga </a:t>
            </a:r>
            <a:r>
              <a:rPr lang="en-US" sz="2942">
                <a:solidFill>
                  <a:srgbClr val="FF6300"/>
                </a:solidFill>
                <a:latin typeface="Nunito Bold"/>
              </a:rPr>
              <a:t>pertanda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 </a:t>
            </a:r>
            <a:r>
              <a:rPr lang="en-US" sz="2942">
                <a:solidFill>
                  <a:srgbClr val="FF983D"/>
                </a:solidFill>
                <a:latin typeface="Nunito Bold"/>
              </a:rPr>
              <a:t>hati</a:t>
            </a:r>
            <a:r>
              <a:rPr lang="en-US" sz="2942">
                <a:solidFill>
                  <a:srgbClr val="000000"/>
                </a:solidFill>
                <a:latin typeface="Nunito Bold"/>
              </a:rPr>
              <a:t> yang sedang sedih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94550" y="6082179"/>
            <a:ext cx="578809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>
                <a:solidFill>
                  <a:srgbClr val="2C05F2"/>
                </a:solidFill>
                <a:latin typeface="Nunito Bold Italics"/>
              </a:rPr>
              <a:t>kata ‘itu’ berperan sebagai kata ‘hujan’</a:t>
            </a:r>
          </a:p>
        </p:txBody>
      </p:sp>
      <p:sp>
        <p:nvSpPr>
          <p:cNvPr id="41" name="AutoShape 41"/>
          <p:cNvSpPr/>
          <p:nvPr/>
        </p:nvSpPr>
        <p:spPr>
          <a:xfrm flipV="1">
            <a:off x="8882691" y="7136620"/>
            <a:ext cx="525695" cy="47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8881835" y="7117778"/>
            <a:ext cx="1366" cy="125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9407876" y="7117778"/>
            <a:ext cx="1366" cy="125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2317540" y="7117571"/>
            <a:ext cx="9782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2316857" y="7097629"/>
            <a:ext cx="1366" cy="125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3314831" y="7097629"/>
            <a:ext cx="1366" cy="1256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H="1" flipV="1">
            <a:off x="5949922" y="6472704"/>
            <a:ext cx="1220" cy="1913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4002815" y="8352344"/>
            <a:ext cx="101532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>
                <a:solidFill>
                  <a:srgbClr val="2C05F2"/>
                </a:solidFill>
                <a:latin typeface="Nunito Bold Italics"/>
              </a:rPr>
              <a:t>kata ‘tentang’ dan ‘pertanda’ sama-sama berperan sebagai predikat</a:t>
            </a:r>
          </a:p>
        </p:txBody>
      </p:sp>
      <p:sp>
        <p:nvSpPr>
          <p:cNvPr id="49" name="AutoShape 49"/>
          <p:cNvSpPr/>
          <p:nvPr/>
        </p:nvSpPr>
        <p:spPr>
          <a:xfrm>
            <a:off x="6141382" y="7925875"/>
            <a:ext cx="1276146" cy="64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V="1">
            <a:off x="6154266" y="7584262"/>
            <a:ext cx="6153" cy="3477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 flipH="1" flipV="1">
            <a:off x="7417625" y="7584262"/>
            <a:ext cx="0" cy="367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10915271" y="7873156"/>
            <a:ext cx="1276146" cy="64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 flipV="1">
            <a:off x="10928155" y="7531543"/>
            <a:ext cx="6153" cy="3477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V="1">
            <a:off x="12191514" y="7531543"/>
            <a:ext cx="0" cy="367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5988693" y="8064212"/>
            <a:ext cx="15933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5988693" y="7834319"/>
            <a:ext cx="0" cy="24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>
            <a:off x="7601125" y="7834319"/>
            <a:ext cx="0" cy="24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0771768" y="8011156"/>
            <a:ext cx="15933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10771768" y="7781263"/>
            <a:ext cx="0" cy="24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>
            <a:off x="12384199" y="7781263"/>
            <a:ext cx="0" cy="24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flipV="1">
            <a:off x="6785384" y="8045499"/>
            <a:ext cx="3076" cy="1349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flipV="1">
            <a:off x="11587504" y="8011590"/>
            <a:ext cx="3076" cy="1349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flipV="1">
            <a:off x="6779455" y="8132127"/>
            <a:ext cx="4835575" cy="297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 flipV="1">
            <a:off x="9079426" y="8146986"/>
            <a:ext cx="3918" cy="2148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Freeform 65"/>
          <p:cNvSpPr/>
          <p:nvPr/>
        </p:nvSpPr>
        <p:spPr>
          <a:xfrm>
            <a:off x="15009602" y="7879646"/>
            <a:ext cx="2407354" cy="2407354"/>
          </a:xfrm>
          <a:custGeom>
            <a:avLst/>
            <a:gdLst/>
            <a:ahLst/>
            <a:cxnLst/>
            <a:rect l="l" t="t" r="r" b="b"/>
            <a:pathLst>
              <a:path w="2407354" h="2407354">
                <a:moveTo>
                  <a:pt x="0" y="0"/>
                </a:moveTo>
                <a:lnTo>
                  <a:pt x="2407354" y="0"/>
                </a:lnTo>
                <a:lnTo>
                  <a:pt x="2407354" y="2407354"/>
                </a:lnTo>
                <a:lnTo>
                  <a:pt x="0" y="2407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861503" y="2800852"/>
            <a:ext cx="14386725" cy="25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Transformer disini memanfaatkan Multi-head Attention setelah Embedding dan Positional Encoding agar suatu kata dapat mewakili kata yang lainnya dalam satu kalimat.</a:t>
            </a:r>
          </a:p>
          <a:p>
            <a:pPr algn="just">
              <a:lnSpc>
                <a:spcPts val="2990"/>
              </a:lnSpc>
            </a:pPr>
            <a:endParaRPr lang="en-US" sz="3400">
              <a:solidFill>
                <a:srgbClr val="53110E"/>
              </a:solidFill>
              <a:latin typeface="Nunito Bold"/>
            </a:endParaRPr>
          </a:p>
          <a:p>
            <a:pPr algn="just">
              <a:lnSpc>
                <a:spcPts val="442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Contoh tujuan penggunaan Multi-head Attention :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861503" y="1943602"/>
            <a:ext cx="518772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TRANSFORMER</a:t>
            </a:r>
          </a:p>
        </p:txBody>
      </p:sp>
      <p:sp>
        <p:nvSpPr>
          <p:cNvPr id="68" name="Freeform 68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473736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aphicFrame>
        <p:nvGraphicFramePr>
          <p:cNvPr id="32" name="Table 32"/>
          <p:cNvGraphicFramePr>
            <a:graphicFrameLocks noGrp="1"/>
          </p:cNvGraphicFramePr>
          <p:nvPr/>
        </p:nvGraphicFramePr>
        <p:xfrm>
          <a:off x="3100028" y="5121008"/>
          <a:ext cx="4376424" cy="4114800"/>
        </p:xfrm>
        <a:graphic>
          <a:graphicData uri="http://schemas.openxmlformats.org/drawingml/2006/table">
            <a:tbl>
              <a:tblPr/>
              <a:tblGrid>
                <a:gridCol w="1094106"/>
                <a:gridCol w="1094106"/>
                <a:gridCol w="1094106"/>
                <a:gridCol w="1094106"/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-0.4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-1.1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-0.6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-0.2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-1.1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Nunito Bold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3" name="Group 33"/>
          <p:cNvGrpSpPr/>
          <p:nvPr/>
        </p:nvGrpSpPr>
        <p:grpSpPr>
          <a:xfrm rot="5400000">
            <a:off x="10159694" y="2455061"/>
            <a:ext cx="4080206" cy="9446692"/>
            <a:chOff x="0" y="0"/>
            <a:chExt cx="812800" cy="188183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881834"/>
            </a:xfrm>
            <a:custGeom>
              <a:avLst/>
              <a:gdLst/>
              <a:ahLst/>
              <a:cxnLst/>
              <a:rect l="l" t="t" r="r" b="b"/>
              <a:pathLst>
                <a:path w="812800" h="1881834">
                  <a:moveTo>
                    <a:pt x="203200" y="0"/>
                  </a:moveTo>
                  <a:lnTo>
                    <a:pt x="609600" y="0"/>
                  </a:lnTo>
                  <a:lnTo>
                    <a:pt x="812800" y="1881834"/>
                  </a:lnTo>
                  <a:lnTo>
                    <a:pt x="0" y="18818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05656">
                <a:alpha val="37647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-9525"/>
              <a:ext cx="558800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99814" y="5630595"/>
            <a:ext cx="3263810" cy="3095625"/>
            <a:chOff x="0" y="0"/>
            <a:chExt cx="859604" cy="8153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59604" cy="815309"/>
            </a:xfrm>
            <a:custGeom>
              <a:avLst/>
              <a:gdLst/>
              <a:ahLst/>
              <a:cxnLst/>
              <a:rect l="l" t="t" r="r" b="b"/>
              <a:pathLst>
                <a:path w="859604" h="815309">
                  <a:moveTo>
                    <a:pt x="0" y="0"/>
                  </a:moveTo>
                  <a:lnTo>
                    <a:pt x="859604" y="0"/>
                  </a:lnTo>
                  <a:lnTo>
                    <a:pt x="859604" y="815309"/>
                  </a:lnTo>
                  <a:lnTo>
                    <a:pt x="0" y="815309"/>
                  </a:lnTo>
                  <a:close/>
                </a:path>
              </a:pathLst>
            </a:custGeom>
            <a:solidFill>
              <a:srgbClr val="D1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aphicFrame>
        <p:nvGraphicFramePr>
          <p:cNvPr id="39" name="Table 39"/>
          <p:cNvGraphicFramePr>
            <a:graphicFrameLocks noGrp="1"/>
          </p:cNvGraphicFramePr>
          <p:nvPr/>
        </p:nvGraphicFramePr>
        <p:xfrm>
          <a:off x="11699814" y="5630595"/>
          <a:ext cx="3263811" cy="3095625"/>
        </p:xfrm>
        <a:graphic>
          <a:graphicData uri="http://schemas.openxmlformats.org/drawingml/2006/table">
            <a:tbl>
              <a:tblPr/>
              <a:tblGrid>
                <a:gridCol w="1087937"/>
                <a:gridCol w="1087937"/>
                <a:gridCol w="1087937"/>
              </a:tblGrid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-1.2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-0.5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-0.1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-0.5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unito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Freeform 40"/>
          <p:cNvSpPr/>
          <p:nvPr/>
        </p:nvSpPr>
        <p:spPr>
          <a:xfrm rot="-5400000">
            <a:off x="14238964" y="6132532"/>
            <a:ext cx="3492173" cy="2028416"/>
          </a:xfrm>
          <a:custGeom>
            <a:avLst/>
            <a:gdLst/>
            <a:ahLst/>
            <a:cxnLst/>
            <a:rect l="l" t="t" r="r" b="b"/>
            <a:pathLst>
              <a:path w="3492173" h="2028416">
                <a:moveTo>
                  <a:pt x="0" y="0"/>
                </a:moveTo>
                <a:lnTo>
                  <a:pt x="3492174" y="0"/>
                </a:lnTo>
                <a:lnTo>
                  <a:pt x="3492174" y="2028417"/>
                </a:lnTo>
                <a:lnTo>
                  <a:pt x="0" y="2028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57545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2010349" y="2877771"/>
            <a:ext cx="14170019" cy="16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Bentuk tensor yang dihasilkan setelah melewati Multi-head Attention berbentuk 2 Dimensi, sehingga CNN dapat dipakai sebagai lapisan model yang berperan sebagai Decoder.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56559" y="1989406"/>
            <a:ext cx="129267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7"/>
              </a:lnSpc>
            </a:pPr>
            <a:r>
              <a:rPr lang="en-US" sz="5047">
                <a:solidFill>
                  <a:srgbClr val="0038A8"/>
                </a:solidFill>
                <a:latin typeface="Luckiest Guy"/>
              </a:rPr>
              <a:t>CONVOLUTIONAL NEURAL NETWORK (CNN)</a:t>
            </a:r>
          </a:p>
        </p:txBody>
      </p:sp>
      <p:sp>
        <p:nvSpPr>
          <p:cNvPr id="43" name="TextBox 43"/>
          <p:cNvSpPr txBox="1"/>
          <p:nvPr/>
        </p:nvSpPr>
        <p:spPr>
          <a:xfrm rot="5400000">
            <a:off x="3343552" y="7558490"/>
            <a:ext cx="68834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44" name="TextBox 44"/>
          <p:cNvSpPr txBox="1"/>
          <p:nvPr/>
        </p:nvSpPr>
        <p:spPr>
          <a:xfrm rot="5400000">
            <a:off x="4380465" y="7558490"/>
            <a:ext cx="68834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45" name="TextBox 45"/>
          <p:cNvSpPr txBox="1"/>
          <p:nvPr/>
        </p:nvSpPr>
        <p:spPr>
          <a:xfrm rot="5400000">
            <a:off x="6695170" y="7558490"/>
            <a:ext cx="68834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46" name="TextBox 46"/>
          <p:cNvSpPr txBox="1"/>
          <p:nvPr/>
        </p:nvSpPr>
        <p:spPr>
          <a:xfrm rot="2700000">
            <a:off x="5537818" y="7551532"/>
            <a:ext cx="68834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308252" y="5363895"/>
            <a:ext cx="546374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05" dirty="0" smtClean="0">
                <a:solidFill>
                  <a:srgbClr val="000000"/>
                </a:solidFill>
                <a:latin typeface="Nunito Bold"/>
              </a:rPr>
              <a:t>w₁</a:t>
            </a:r>
            <a:endParaRPr lang="en-US" sz="3500" spc="-105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308252" y="6393898"/>
            <a:ext cx="531912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05" dirty="0">
                <a:solidFill>
                  <a:srgbClr val="000000"/>
                </a:solidFill>
                <a:latin typeface="Nunito Bold"/>
              </a:rPr>
              <a:t>w₂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297834" y="8473793"/>
            <a:ext cx="54233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05" dirty="0">
                <a:solidFill>
                  <a:srgbClr val="000000"/>
                </a:solidFill>
                <a:latin typeface="Nunito Bold"/>
              </a:rPr>
              <a:t>wₙ</a:t>
            </a:r>
          </a:p>
        </p:txBody>
      </p:sp>
      <p:sp>
        <p:nvSpPr>
          <p:cNvPr id="50" name="TextBox 50"/>
          <p:cNvSpPr txBox="1"/>
          <p:nvPr/>
        </p:nvSpPr>
        <p:spPr>
          <a:xfrm rot="5400000">
            <a:off x="2349202" y="7500069"/>
            <a:ext cx="6883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51" name="Freeform 5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188805" y="9094299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87696" y="1113624"/>
            <a:ext cx="15912608" cy="700354"/>
            <a:chOff x="0" y="0"/>
            <a:chExt cx="21061132" cy="926954"/>
          </a:xfrm>
        </p:grpSpPr>
        <p:sp>
          <p:nvSpPr>
            <p:cNvPr id="16" name="Freeform 1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680405" y="1272724"/>
            <a:ext cx="409685" cy="410554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157950" y="1272724"/>
            <a:ext cx="429512" cy="430423"/>
            <a:chOff x="0" y="0"/>
            <a:chExt cx="754600" cy="756200"/>
          </a:xfrm>
        </p:grpSpPr>
        <p:sp>
          <p:nvSpPr>
            <p:cNvPr id="22" name="Freeform 2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422288" y="1268657"/>
            <a:ext cx="322505" cy="32250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984718" y="1268657"/>
            <a:ext cx="325228" cy="32522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48071" y="1272724"/>
            <a:ext cx="321161" cy="32116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956559" y="3405822"/>
            <a:ext cx="1353081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Berikut adalah keseluruhan arsitektur model yang kami pakai.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56559" y="2548572"/>
            <a:ext cx="1157597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7"/>
              </a:lnSpc>
            </a:pPr>
            <a:r>
              <a:rPr lang="en-US" sz="5147">
                <a:solidFill>
                  <a:srgbClr val="0038A8"/>
                </a:solidFill>
                <a:latin typeface="Luckiest Guy"/>
              </a:rPr>
              <a:t>PROPOSED MODEL TRANSFORMER-CNN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775354" y="4310697"/>
            <a:ext cx="14812108" cy="4502212"/>
          </a:xfrm>
          <a:custGeom>
            <a:avLst/>
            <a:gdLst/>
            <a:ahLst/>
            <a:cxnLst/>
            <a:rect l="l" t="t" r="r" b="b"/>
            <a:pathLst>
              <a:path w="14812108" h="4502212">
                <a:moveTo>
                  <a:pt x="0" y="0"/>
                </a:moveTo>
                <a:lnTo>
                  <a:pt x="14812108" y="0"/>
                </a:lnTo>
                <a:lnTo>
                  <a:pt x="14812108" y="4502212"/>
                </a:lnTo>
                <a:lnTo>
                  <a:pt x="0" y="450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 rot="201008">
            <a:off x="1721423" y="6659251"/>
            <a:ext cx="96240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Input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Layer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31813" y="4343622"/>
            <a:ext cx="166975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Embedding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57164" y="7177722"/>
            <a:ext cx="147200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Positional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Encoding</a:t>
            </a:r>
          </a:p>
        </p:txBody>
      </p:sp>
      <p:sp>
        <p:nvSpPr>
          <p:cNvPr id="41" name="TextBox 41"/>
          <p:cNvSpPr txBox="1"/>
          <p:nvPr/>
        </p:nvSpPr>
        <p:spPr>
          <a:xfrm rot="333182">
            <a:off x="4859243" y="4588870"/>
            <a:ext cx="14847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unito Bold"/>
              </a:rPr>
              <a:t>Attention</a:t>
            </a:r>
          </a:p>
        </p:txBody>
      </p:sp>
      <p:sp>
        <p:nvSpPr>
          <p:cNvPr id="42" name="TextBox 42"/>
          <p:cNvSpPr txBox="1"/>
          <p:nvPr/>
        </p:nvSpPr>
        <p:spPr>
          <a:xfrm rot="334788">
            <a:off x="5394163" y="7311517"/>
            <a:ext cx="155988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unito Bold"/>
              </a:rPr>
              <a:t>Attention</a:t>
            </a:r>
          </a:p>
        </p:txBody>
      </p:sp>
      <p:sp>
        <p:nvSpPr>
          <p:cNvPr id="43" name="TextBox 43"/>
          <p:cNvSpPr txBox="1"/>
          <p:nvPr/>
        </p:nvSpPr>
        <p:spPr>
          <a:xfrm rot="280567">
            <a:off x="6830230" y="4803405"/>
            <a:ext cx="149206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unito Bold"/>
              </a:rPr>
              <a:t>Attention</a:t>
            </a:r>
          </a:p>
        </p:txBody>
      </p:sp>
      <p:sp>
        <p:nvSpPr>
          <p:cNvPr id="44" name="TextBox 44"/>
          <p:cNvSpPr txBox="1"/>
          <p:nvPr/>
        </p:nvSpPr>
        <p:spPr>
          <a:xfrm rot="217342">
            <a:off x="7781954" y="7429686"/>
            <a:ext cx="118407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Conv2D</a:t>
            </a:r>
          </a:p>
        </p:txBody>
      </p:sp>
      <p:sp>
        <p:nvSpPr>
          <p:cNvPr id="45" name="TextBox 45"/>
          <p:cNvSpPr txBox="1"/>
          <p:nvPr/>
        </p:nvSpPr>
        <p:spPr>
          <a:xfrm rot="326006">
            <a:off x="9283196" y="5438482"/>
            <a:ext cx="184090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Max Pooling</a:t>
            </a:r>
          </a:p>
        </p:txBody>
      </p:sp>
      <p:sp>
        <p:nvSpPr>
          <p:cNvPr id="46" name="TextBox 46"/>
          <p:cNvSpPr txBox="1"/>
          <p:nvPr/>
        </p:nvSpPr>
        <p:spPr>
          <a:xfrm rot="267783">
            <a:off x="10920107" y="7354945"/>
            <a:ext cx="118407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Conv2D</a:t>
            </a:r>
          </a:p>
        </p:txBody>
      </p:sp>
      <p:sp>
        <p:nvSpPr>
          <p:cNvPr id="47" name="TextBox 47"/>
          <p:cNvSpPr txBox="1"/>
          <p:nvPr/>
        </p:nvSpPr>
        <p:spPr>
          <a:xfrm rot="324819">
            <a:off x="12757213" y="6242782"/>
            <a:ext cx="184090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Max Pooling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579072" y="8469973"/>
            <a:ext cx="92660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Dense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487372" y="6328794"/>
            <a:ext cx="117490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000000"/>
                </a:solidFill>
                <a:latin typeface="Nunito Bold"/>
              </a:rPr>
              <a:t>Output</a:t>
            </a:r>
            <a:endParaRPr lang="en-US" sz="2499" dirty="0">
              <a:solidFill>
                <a:srgbClr val="000000"/>
              </a:solidFill>
              <a:latin typeface="Nunito Bold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16407143" y="78712"/>
            <a:ext cx="1704315" cy="1098762"/>
          </a:xfrm>
          <a:custGeom>
            <a:avLst/>
            <a:gdLst/>
            <a:ahLst/>
            <a:cxnLst/>
            <a:rect l="l" t="t" r="r" b="b"/>
            <a:pathLst>
              <a:path w="1704315" h="1098762">
                <a:moveTo>
                  <a:pt x="0" y="0"/>
                </a:moveTo>
                <a:lnTo>
                  <a:pt x="1704314" y="0"/>
                </a:lnTo>
                <a:lnTo>
                  <a:pt x="1704314" y="1098762"/>
                </a:lnTo>
                <a:lnTo>
                  <a:pt x="0" y="109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3519961" y="6427178"/>
            <a:ext cx="10925616" cy="2312849"/>
            <a:chOff x="0" y="0"/>
            <a:chExt cx="3018386" cy="6389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18386" cy="638964"/>
            </a:xfrm>
            <a:custGeom>
              <a:avLst/>
              <a:gdLst/>
              <a:ahLst/>
              <a:cxnLst/>
              <a:rect l="l" t="t" r="r" b="b"/>
              <a:pathLst>
                <a:path w="3018386" h="638964">
                  <a:moveTo>
                    <a:pt x="36139" y="0"/>
                  </a:moveTo>
                  <a:lnTo>
                    <a:pt x="2982248" y="0"/>
                  </a:lnTo>
                  <a:cubicBezTo>
                    <a:pt x="3002207" y="0"/>
                    <a:pt x="3018386" y="16180"/>
                    <a:pt x="3018386" y="36139"/>
                  </a:cubicBezTo>
                  <a:lnTo>
                    <a:pt x="3018386" y="602825"/>
                  </a:lnTo>
                  <a:cubicBezTo>
                    <a:pt x="3018386" y="612410"/>
                    <a:pt x="3014579" y="621602"/>
                    <a:pt x="3007802" y="628379"/>
                  </a:cubicBezTo>
                  <a:cubicBezTo>
                    <a:pt x="3001024" y="635156"/>
                    <a:pt x="2991832" y="638964"/>
                    <a:pt x="2982248" y="638964"/>
                  </a:cubicBezTo>
                  <a:lnTo>
                    <a:pt x="36139" y="638964"/>
                  </a:lnTo>
                  <a:cubicBezTo>
                    <a:pt x="16180" y="638964"/>
                    <a:pt x="0" y="622784"/>
                    <a:pt x="0" y="602825"/>
                  </a:cubicBezTo>
                  <a:lnTo>
                    <a:pt x="0" y="36139"/>
                  </a:lnTo>
                  <a:cubicBezTo>
                    <a:pt x="0" y="16180"/>
                    <a:pt x="16180" y="0"/>
                    <a:pt x="3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3110E"/>
              </a:solidFill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5302633" y="7364919"/>
            <a:ext cx="2750216" cy="2750216"/>
          </a:xfrm>
          <a:custGeom>
            <a:avLst/>
            <a:gdLst/>
            <a:ahLst/>
            <a:cxnLst/>
            <a:rect l="l" t="t" r="r" b="b"/>
            <a:pathLst>
              <a:path w="2750216" h="2750216">
                <a:moveTo>
                  <a:pt x="0" y="0"/>
                </a:moveTo>
                <a:lnTo>
                  <a:pt x="2750215" y="0"/>
                </a:lnTo>
                <a:lnTo>
                  <a:pt x="2750215" y="2750216"/>
                </a:lnTo>
                <a:lnTo>
                  <a:pt x="0" y="275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53685" y="4419392"/>
            <a:ext cx="1365816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3"/>
              </a:lnSpc>
            </a:pPr>
            <a:r>
              <a:rPr lang="en-US" sz="5670">
                <a:solidFill>
                  <a:srgbClr val="53110E"/>
                </a:solidFill>
                <a:latin typeface="Luckiest Guy"/>
              </a:rPr>
              <a:t>ANALISIS SENTIMEN</a:t>
            </a:r>
          </a:p>
          <a:p>
            <a:pPr algn="ctr">
              <a:lnSpc>
                <a:spcPts val="6803"/>
              </a:lnSpc>
            </a:pPr>
            <a:r>
              <a:rPr lang="en-US" sz="5670">
                <a:solidFill>
                  <a:srgbClr val="53110E"/>
                </a:solidFill>
                <a:latin typeface="Luckiest Guy"/>
              </a:rPr>
              <a:t>dENGAN TRANSFORMERS-CNN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10999" y="6742929"/>
            <a:ext cx="10533675" cy="213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527">
                <a:solidFill>
                  <a:srgbClr val="53110E"/>
                </a:solidFill>
                <a:latin typeface="Nunito Bold"/>
              </a:rPr>
              <a:t>Pada bagian ini akan dijelaskan mengenai</a:t>
            </a:r>
          </a:p>
          <a:p>
            <a:pPr algn="ctr">
              <a:lnSpc>
                <a:spcPts val="4232"/>
              </a:lnSpc>
            </a:pPr>
            <a:r>
              <a:rPr lang="en-US" sz="3527">
                <a:solidFill>
                  <a:srgbClr val="53110E"/>
                </a:solidFill>
                <a:latin typeface="Nunito Bold"/>
              </a:rPr>
              <a:t>hasil pada klasifikasi sentimen</a:t>
            </a:r>
          </a:p>
          <a:p>
            <a:pPr algn="ctr">
              <a:lnSpc>
                <a:spcPts val="4232"/>
              </a:lnSpc>
            </a:pPr>
            <a:r>
              <a:rPr lang="en-US" sz="3527">
                <a:solidFill>
                  <a:srgbClr val="53110E"/>
                </a:solidFill>
                <a:latin typeface="Nunito Bold"/>
              </a:rPr>
              <a:t>menggunakan </a:t>
            </a:r>
            <a:r>
              <a:rPr lang="en-US" sz="3527">
                <a:solidFill>
                  <a:srgbClr val="53110E"/>
                </a:solidFill>
                <a:latin typeface="Nunito Bold Italics"/>
              </a:rPr>
              <a:t>Hybrid</a:t>
            </a:r>
            <a:r>
              <a:rPr lang="en-US" sz="3527">
                <a:solidFill>
                  <a:srgbClr val="53110E"/>
                </a:solidFill>
                <a:latin typeface="Nunito Bold"/>
              </a:rPr>
              <a:t> Transformers-CNN</a:t>
            </a:r>
          </a:p>
          <a:p>
            <a:pPr algn="ctr">
              <a:lnSpc>
                <a:spcPts val="4232"/>
              </a:lnSpc>
            </a:pPr>
            <a:endParaRPr lang="en-US" sz="3527">
              <a:solidFill>
                <a:srgbClr val="53110E"/>
              </a:solidFill>
              <a:latin typeface="Nunito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02640" y="2886344"/>
            <a:ext cx="13831675" cy="160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0486" spc="262">
                <a:solidFill>
                  <a:srgbClr val="344C9D"/>
                </a:solidFill>
                <a:latin typeface="Luckiest Guy"/>
              </a:rPr>
              <a:t>HASIL &amp; PEMBAHASAN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530822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815522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913558" y="977033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391103" y="977033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64922" y="866086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27351" y="1003085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90704" y="1007153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127351" y="2057651"/>
            <a:ext cx="7942889" cy="83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5447">
                <a:solidFill>
                  <a:srgbClr val="0038A8"/>
                </a:solidFill>
                <a:latin typeface="Luckiest Guy"/>
              </a:rPr>
              <a:t>KONFIGURASI HARDWARE</a:t>
            </a:r>
          </a:p>
        </p:txBody>
      </p:sp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2127351" y="3665639"/>
          <a:ext cx="13991050" cy="5405120"/>
        </p:xfrm>
        <a:graphic>
          <a:graphicData uri="http://schemas.openxmlformats.org/drawingml/2006/table">
            <a:tbl>
              <a:tblPr/>
              <a:tblGrid>
                <a:gridCol w="6691698"/>
                <a:gridCol w="7299352"/>
              </a:tblGrid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Nama Hardware 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Parameter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39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Memory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8  GB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Processor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Intel Pentium Gold G6400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GPU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Language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Python 3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Framework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Jupyter Notebook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3886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Data Size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904 KB </a:t>
                      </a:r>
                      <a:endParaRPr lang="en-US" sz="1100"/>
                    </a:p>
                  </a:txBody>
                  <a:tcPr marL="68580" marR="68580" marT="68580" marB="6858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370507" y="8017911"/>
            <a:ext cx="2480778" cy="2480778"/>
          </a:xfrm>
          <a:custGeom>
            <a:avLst/>
            <a:gdLst/>
            <a:ahLst/>
            <a:cxnLst/>
            <a:rect l="l" t="t" r="r" b="b"/>
            <a:pathLst>
              <a:path w="2480778" h="2480778">
                <a:moveTo>
                  <a:pt x="0" y="0"/>
                </a:moveTo>
                <a:lnTo>
                  <a:pt x="2480777" y="0"/>
                </a:lnTo>
                <a:lnTo>
                  <a:pt x="2480777" y="2480778"/>
                </a:lnTo>
                <a:lnTo>
                  <a:pt x="0" y="2480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127351" y="2905299"/>
            <a:ext cx="1419589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Berikut ini adalah hardware yang dipakai untuk pelatihan model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530822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188805" y="830468"/>
            <a:ext cx="15912608" cy="700354"/>
            <a:chOff x="0" y="0"/>
            <a:chExt cx="21216811" cy="93380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216811" cy="933806"/>
              <a:chOff x="0" y="0"/>
              <a:chExt cx="21061132" cy="92695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344C9D">
                  <a:alpha val="89804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53110E">
                  <a:alpha val="8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9605975" y="167254"/>
              <a:ext cx="546247" cy="547405"/>
              <a:chOff x="0" y="0"/>
              <a:chExt cx="754600" cy="756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678434" cy="679958"/>
              </a:xfrm>
              <a:custGeom>
                <a:avLst/>
                <a:gdLst/>
                <a:ahLst/>
                <a:cxnLst/>
                <a:rect l="l" t="t" r="r" b="b"/>
                <a:pathLst>
                  <a:path w="678434" h="679958">
                    <a:moveTo>
                      <a:pt x="678434" y="170053"/>
                    </a:moveTo>
                    <a:lnTo>
                      <a:pt x="339217" y="170053"/>
                    </a:lnTo>
                    <a:lnTo>
                      <a:pt x="339217" y="0"/>
                    </a:lnTo>
                    <a:lnTo>
                      <a:pt x="0" y="339979"/>
                    </a:lnTo>
                    <a:lnTo>
                      <a:pt x="339217" y="679958"/>
                    </a:lnTo>
                    <a:lnTo>
                      <a:pt x="339217" y="510032"/>
                    </a:lnTo>
                    <a:lnTo>
                      <a:pt x="678434" y="510032"/>
                    </a:lnTo>
                    <a:close/>
                  </a:path>
                </a:pathLst>
              </a:custGeom>
              <a:solidFill>
                <a:srgbClr val="F2CD13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3683" y="-3048"/>
                <a:ext cx="758317" cy="762127"/>
              </a:xfrm>
              <a:custGeom>
                <a:avLst/>
                <a:gdLst/>
                <a:ahLst/>
                <a:cxnLst/>
                <a:rect l="l" t="t" r="r" b="b"/>
                <a:pathLst>
                  <a:path w="758317" h="762127">
                    <a:moveTo>
                      <a:pt x="720217" y="249301"/>
                    </a:moveTo>
                    <a:lnTo>
                      <a:pt x="381000" y="249301"/>
                    </a:lnTo>
                    <a:cubicBezTo>
                      <a:pt x="359918" y="249301"/>
                      <a:pt x="342900" y="232283"/>
                      <a:pt x="342900" y="211201"/>
                    </a:cubicBezTo>
                    <a:lnTo>
                      <a:pt x="342900" y="41148"/>
                    </a:lnTo>
                    <a:lnTo>
                      <a:pt x="381000" y="41148"/>
                    </a:lnTo>
                    <a:lnTo>
                      <a:pt x="407924" y="68072"/>
                    </a:lnTo>
                    <a:lnTo>
                      <a:pt x="68707" y="408051"/>
                    </a:lnTo>
                    <a:lnTo>
                      <a:pt x="41783" y="381127"/>
                    </a:lnTo>
                    <a:lnTo>
                      <a:pt x="68707" y="354203"/>
                    </a:lnTo>
                    <a:lnTo>
                      <a:pt x="407924" y="694182"/>
                    </a:lnTo>
                    <a:lnTo>
                      <a:pt x="381000" y="721106"/>
                    </a:lnTo>
                    <a:lnTo>
                      <a:pt x="342900" y="721106"/>
                    </a:lnTo>
                    <a:lnTo>
                      <a:pt x="342900" y="551180"/>
                    </a:lnTo>
                    <a:cubicBezTo>
                      <a:pt x="342900" y="530098"/>
                      <a:pt x="359918" y="513080"/>
                      <a:pt x="381000" y="513080"/>
                    </a:cubicBezTo>
                    <a:lnTo>
                      <a:pt x="720217" y="513080"/>
                    </a:lnTo>
                    <a:lnTo>
                      <a:pt x="720217" y="551180"/>
                    </a:lnTo>
                    <a:lnTo>
                      <a:pt x="682117" y="551180"/>
                    </a:lnTo>
                    <a:lnTo>
                      <a:pt x="682117" y="211201"/>
                    </a:lnTo>
                    <a:lnTo>
                      <a:pt x="720217" y="211201"/>
                    </a:lnTo>
                    <a:lnTo>
                      <a:pt x="720217" y="249301"/>
                    </a:lnTo>
                    <a:moveTo>
                      <a:pt x="720217" y="173101"/>
                    </a:moveTo>
                    <a:cubicBezTo>
                      <a:pt x="741299" y="173101"/>
                      <a:pt x="758317" y="190119"/>
                      <a:pt x="758317" y="211201"/>
                    </a:cubicBezTo>
                    <a:lnTo>
                      <a:pt x="758317" y="551180"/>
                    </a:lnTo>
                    <a:cubicBezTo>
                      <a:pt x="758317" y="572262"/>
                      <a:pt x="741299" y="589280"/>
                      <a:pt x="720217" y="589280"/>
                    </a:cubicBezTo>
                    <a:lnTo>
                      <a:pt x="381000" y="589280"/>
                    </a:lnTo>
                    <a:lnTo>
                      <a:pt x="381000" y="551180"/>
                    </a:lnTo>
                    <a:lnTo>
                      <a:pt x="419100" y="551180"/>
                    </a:lnTo>
                    <a:lnTo>
                      <a:pt x="419100" y="721106"/>
                    </a:lnTo>
                    <a:cubicBezTo>
                      <a:pt x="419100" y="736473"/>
                      <a:pt x="409829" y="750443"/>
                      <a:pt x="395605" y="756285"/>
                    </a:cubicBezTo>
                    <a:cubicBezTo>
                      <a:pt x="381381" y="762127"/>
                      <a:pt x="364998" y="758952"/>
                      <a:pt x="354076" y="748030"/>
                    </a:cubicBezTo>
                    <a:lnTo>
                      <a:pt x="14859" y="408051"/>
                    </a:lnTo>
                    <a:cubicBezTo>
                      <a:pt x="0" y="393192"/>
                      <a:pt x="0" y="369062"/>
                      <a:pt x="14859" y="354203"/>
                    </a:cubicBezTo>
                    <a:lnTo>
                      <a:pt x="353949" y="14224"/>
                    </a:lnTo>
                    <a:cubicBezTo>
                      <a:pt x="364871" y="3302"/>
                      <a:pt x="381254" y="0"/>
                      <a:pt x="395478" y="5969"/>
                    </a:cubicBezTo>
                    <a:cubicBezTo>
                      <a:pt x="409702" y="11938"/>
                      <a:pt x="419100" y="25781"/>
                      <a:pt x="419100" y="41148"/>
                    </a:cubicBezTo>
                    <a:lnTo>
                      <a:pt x="419100" y="211201"/>
                    </a:lnTo>
                    <a:lnTo>
                      <a:pt x="381000" y="211201"/>
                    </a:lnTo>
                    <a:lnTo>
                      <a:pt x="381000" y="173101"/>
                    </a:lnTo>
                    <a:lnTo>
                      <a:pt x="720217" y="173101"/>
                    </a:lnTo>
                    <a:close/>
                  </a:path>
                </a:pathLst>
              </a:custGeom>
              <a:solidFill>
                <a:srgbClr val="53110E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242701" y="167254"/>
              <a:ext cx="572683" cy="573897"/>
              <a:chOff x="0" y="0"/>
              <a:chExt cx="754600" cy="756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8100" y="38100"/>
                <a:ext cx="678434" cy="679958"/>
              </a:xfrm>
              <a:custGeom>
                <a:avLst/>
                <a:gdLst/>
                <a:ahLst/>
                <a:cxnLst/>
                <a:rect l="l" t="t" r="r" b="b"/>
                <a:pathLst>
                  <a:path w="678434" h="679958">
                    <a:moveTo>
                      <a:pt x="0" y="170053"/>
                    </a:moveTo>
                    <a:lnTo>
                      <a:pt x="339217" y="170053"/>
                    </a:lnTo>
                    <a:lnTo>
                      <a:pt x="339217" y="0"/>
                    </a:lnTo>
                    <a:lnTo>
                      <a:pt x="678434" y="339979"/>
                    </a:lnTo>
                    <a:lnTo>
                      <a:pt x="339217" y="679958"/>
                    </a:lnTo>
                    <a:lnTo>
                      <a:pt x="339217" y="510032"/>
                    </a:lnTo>
                    <a:lnTo>
                      <a:pt x="0" y="510032"/>
                    </a:lnTo>
                    <a:close/>
                  </a:path>
                </a:pathLst>
              </a:custGeom>
              <a:solidFill>
                <a:srgbClr val="F2CD13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-2921"/>
                <a:ext cx="758317" cy="762127"/>
              </a:xfrm>
              <a:custGeom>
                <a:avLst/>
                <a:gdLst/>
                <a:ahLst/>
                <a:cxnLst/>
                <a:rect l="l" t="t" r="r" b="b"/>
                <a:pathLst>
                  <a:path w="758317" h="762127">
                    <a:moveTo>
                      <a:pt x="38100" y="172974"/>
                    </a:moveTo>
                    <a:lnTo>
                      <a:pt x="377317" y="172974"/>
                    </a:lnTo>
                    <a:lnTo>
                      <a:pt x="377317" y="211074"/>
                    </a:lnTo>
                    <a:lnTo>
                      <a:pt x="339217" y="211074"/>
                    </a:lnTo>
                    <a:lnTo>
                      <a:pt x="339217" y="41021"/>
                    </a:lnTo>
                    <a:cubicBezTo>
                      <a:pt x="339217" y="25654"/>
                      <a:pt x="348488" y="11684"/>
                      <a:pt x="362712" y="5842"/>
                    </a:cubicBezTo>
                    <a:cubicBezTo>
                      <a:pt x="376936" y="0"/>
                      <a:pt x="393319" y="3175"/>
                      <a:pt x="404241" y="14097"/>
                    </a:cubicBezTo>
                    <a:lnTo>
                      <a:pt x="743458" y="354076"/>
                    </a:lnTo>
                    <a:cubicBezTo>
                      <a:pt x="758317" y="368935"/>
                      <a:pt x="758317" y="393065"/>
                      <a:pt x="743458" y="407924"/>
                    </a:cubicBezTo>
                    <a:lnTo>
                      <a:pt x="404241" y="747903"/>
                    </a:lnTo>
                    <a:cubicBezTo>
                      <a:pt x="393319" y="758825"/>
                      <a:pt x="376936" y="762127"/>
                      <a:pt x="362712" y="756158"/>
                    </a:cubicBezTo>
                    <a:cubicBezTo>
                      <a:pt x="348488" y="750189"/>
                      <a:pt x="339217" y="736346"/>
                      <a:pt x="339217" y="720979"/>
                    </a:cubicBezTo>
                    <a:lnTo>
                      <a:pt x="339217" y="551053"/>
                    </a:lnTo>
                    <a:lnTo>
                      <a:pt x="377317" y="551053"/>
                    </a:lnTo>
                    <a:lnTo>
                      <a:pt x="377317" y="589153"/>
                    </a:lnTo>
                    <a:lnTo>
                      <a:pt x="38100" y="589153"/>
                    </a:lnTo>
                    <a:cubicBezTo>
                      <a:pt x="17018" y="589153"/>
                      <a:pt x="0" y="572135"/>
                      <a:pt x="0" y="551053"/>
                    </a:cubicBezTo>
                    <a:lnTo>
                      <a:pt x="0" y="211074"/>
                    </a:lnTo>
                    <a:cubicBezTo>
                      <a:pt x="0" y="189992"/>
                      <a:pt x="17018" y="172974"/>
                      <a:pt x="38100" y="172974"/>
                    </a:cubicBezTo>
                    <a:moveTo>
                      <a:pt x="38100" y="249174"/>
                    </a:moveTo>
                    <a:lnTo>
                      <a:pt x="38100" y="211074"/>
                    </a:lnTo>
                    <a:lnTo>
                      <a:pt x="76200" y="211074"/>
                    </a:lnTo>
                    <a:lnTo>
                      <a:pt x="76200" y="551053"/>
                    </a:lnTo>
                    <a:lnTo>
                      <a:pt x="38100" y="551053"/>
                    </a:lnTo>
                    <a:lnTo>
                      <a:pt x="38100" y="512953"/>
                    </a:lnTo>
                    <a:lnTo>
                      <a:pt x="377317" y="512953"/>
                    </a:lnTo>
                    <a:cubicBezTo>
                      <a:pt x="398399" y="512953"/>
                      <a:pt x="415417" y="529971"/>
                      <a:pt x="415417" y="551053"/>
                    </a:cubicBezTo>
                    <a:lnTo>
                      <a:pt x="415417" y="720979"/>
                    </a:lnTo>
                    <a:lnTo>
                      <a:pt x="377317" y="720979"/>
                    </a:lnTo>
                    <a:lnTo>
                      <a:pt x="350393" y="694055"/>
                    </a:lnTo>
                    <a:lnTo>
                      <a:pt x="689483" y="354076"/>
                    </a:lnTo>
                    <a:lnTo>
                      <a:pt x="716407" y="381000"/>
                    </a:lnTo>
                    <a:lnTo>
                      <a:pt x="689483" y="407924"/>
                    </a:lnTo>
                    <a:lnTo>
                      <a:pt x="350266" y="67945"/>
                    </a:lnTo>
                    <a:lnTo>
                      <a:pt x="377317" y="41021"/>
                    </a:lnTo>
                    <a:lnTo>
                      <a:pt x="415417" y="41021"/>
                    </a:lnTo>
                    <a:lnTo>
                      <a:pt x="415417" y="211074"/>
                    </a:lnTo>
                    <a:cubicBezTo>
                      <a:pt x="415417" y="232156"/>
                      <a:pt x="398399" y="249174"/>
                      <a:pt x="377317" y="249174"/>
                    </a:cubicBezTo>
                    <a:lnTo>
                      <a:pt x="38100" y="249174"/>
                    </a:lnTo>
                    <a:close/>
                  </a:path>
                </a:pathLst>
              </a:custGeom>
              <a:solidFill>
                <a:srgbClr val="53110E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74459" y="234672"/>
              <a:ext cx="430007" cy="43000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D116"/>
              </a:solidFill>
              <a:ln w="28575" cap="sq">
                <a:solidFill>
                  <a:srgbClr val="000000"/>
                </a:solidFill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224365" y="234672"/>
              <a:ext cx="433637" cy="43363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1414"/>
              </a:solidFill>
              <a:ln w="28575" cap="sq">
                <a:solidFill>
                  <a:srgbClr val="000000"/>
                </a:solidFill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975502" y="240096"/>
              <a:ext cx="428214" cy="42821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D2FF"/>
              </a:solidFill>
              <a:ln w="28575" cap="sq">
                <a:solidFill>
                  <a:srgbClr val="000000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0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1956559" y="2057651"/>
            <a:ext cx="8433511" cy="83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5447">
                <a:solidFill>
                  <a:srgbClr val="0038A8"/>
                </a:solidFill>
                <a:latin typeface="Luckiest Guy"/>
              </a:rPr>
              <a:t>HASIL PREPROCESSING</a:t>
            </a:r>
          </a:p>
        </p:txBody>
      </p: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1956559" y="3429174"/>
          <a:ext cx="14110417" cy="5365159"/>
        </p:xfrm>
        <a:graphic>
          <a:graphicData uri="http://schemas.openxmlformats.org/drawingml/2006/table">
            <a:tbl>
              <a:tblPr/>
              <a:tblGrid>
                <a:gridCol w="14110417"/>
              </a:tblGrid>
              <a:tr h="64331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Data Tweet</a:t>
                      </a:r>
                      <a:endParaRPr lang="en-US" sz="110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723224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nyant dulu seruput kopi biar tambah bijak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106049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nama guna tolong aplikasi resin saya tadi pesan kata server error eh muncul 4 taksi kan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kasihan sopir saya haru cancel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979374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kalau pilih pimpin bukan tahan nanti jadi gubernur tidak tahu mala kerja surat  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pemberitahuan tahun ini uniform resourc locat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979374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apa bentuk leceh tetap leceh alah begitu doang yaelah sudah biasa kali sadar tidak sih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cat call sudah masuk leceh lo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979374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momen di mana kamu rasa seperti semua yang kamu ingin adalah luap marah tanpa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   ampun frustrasi marah unleashtheang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30" name="Freeform 30"/>
          <p:cNvSpPr/>
          <p:nvPr/>
        </p:nvSpPr>
        <p:spPr>
          <a:xfrm>
            <a:off x="15601907" y="7286323"/>
            <a:ext cx="2686093" cy="2798014"/>
          </a:xfrm>
          <a:custGeom>
            <a:avLst/>
            <a:gdLst/>
            <a:ahLst/>
            <a:cxnLst/>
            <a:rect l="l" t="t" r="r" b="b"/>
            <a:pathLst>
              <a:path w="2686093" h="2798014">
                <a:moveTo>
                  <a:pt x="0" y="0"/>
                </a:moveTo>
                <a:lnTo>
                  <a:pt x="2686093" y="0"/>
                </a:lnTo>
                <a:lnTo>
                  <a:pt x="2686093" y="2798013"/>
                </a:lnTo>
                <a:lnTo>
                  <a:pt x="0" y="2798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947034" y="2743374"/>
            <a:ext cx="1413919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53110E"/>
                </a:solidFill>
                <a:latin typeface="Nunito Bold"/>
              </a:rPr>
              <a:t>Berikut ini adalah sampel hasil preprocessing kata dengan teknik NLP.</a:t>
            </a:r>
          </a:p>
        </p:txBody>
      </p:sp>
      <p:sp>
        <p:nvSpPr>
          <p:cNvPr id="34" name="Freeform 34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1431271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209077" y="8908123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09077" y="773382"/>
            <a:ext cx="15912608" cy="700354"/>
            <a:chOff x="0" y="0"/>
            <a:chExt cx="21061132" cy="926954"/>
          </a:xfrm>
        </p:grpSpPr>
        <p:sp>
          <p:nvSpPr>
            <p:cNvPr id="13" name="Freeform 13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770683" y="908347"/>
            <a:ext cx="409685" cy="410554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48228" y="908347"/>
            <a:ext cx="429512" cy="430423"/>
            <a:chOff x="0" y="0"/>
            <a:chExt cx="754600" cy="75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532121" y="958911"/>
            <a:ext cx="322505" cy="3225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94550" y="958911"/>
            <a:ext cx="325228" cy="3252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7903" y="962979"/>
            <a:ext cx="321161" cy="321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033015" y="4406942"/>
            <a:ext cx="5085757" cy="5085757"/>
          </a:xfrm>
          <a:custGeom>
            <a:avLst/>
            <a:gdLst/>
            <a:ahLst/>
            <a:cxnLst/>
            <a:rect l="l" t="t" r="r" b="b"/>
            <a:pathLst>
              <a:path w="5085757" h="5085757">
                <a:moveTo>
                  <a:pt x="0" y="0"/>
                </a:moveTo>
                <a:lnTo>
                  <a:pt x="5085757" y="0"/>
                </a:lnTo>
                <a:lnTo>
                  <a:pt x="5085757" y="5085758"/>
                </a:lnTo>
                <a:lnTo>
                  <a:pt x="0" y="508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807513" y="6254033"/>
            <a:ext cx="2899302" cy="2899302"/>
          </a:xfrm>
          <a:custGeom>
            <a:avLst/>
            <a:gdLst/>
            <a:ahLst/>
            <a:cxnLst/>
            <a:rect l="l" t="t" r="r" b="b"/>
            <a:pathLst>
              <a:path w="2899302" h="2899302">
                <a:moveTo>
                  <a:pt x="0" y="0"/>
                </a:moveTo>
                <a:lnTo>
                  <a:pt x="2899302" y="0"/>
                </a:lnTo>
                <a:lnTo>
                  <a:pt x="2899302" y="2899302"/>
                </a:lnTo>
                <a:lnTo>
                  <a:pt x="0" y="289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>
            <a:off x="5959014" y="5347093"/>
            <a:ext cx="2977051" cy="515445"/>
          </a:xfrm>
          <a:prstGeom prst="line">
            <a:avLst/>
          </a:prstGeom>
          <a:ln w="85725" cap="rnd">
            <a:solidFill>
              <a:srgbClr val="D43934"/>
            </a:solidFill>
            <a:prstDash val="solid"/>
            <a:headEnd type="oval" w="lg" len="lg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6974085" y="6380083"/>
            <a:ext cx="2075469" cy="1884812"/>
          </a:xfrm>
          <a:prstGeom prst="line">
            <a:avLst/>
          </a:prstGeom>
          <a:ln w="85725" cap="rnd">
            <a:solidFill>
              <a:srgbClr val="0EAF7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36" name="Group 36"/>
          <p:cNvGrpSpPr/>
          <p:nvPr/>
        </p:nvGrpSpPr>
        <p:grpSpPr>
          <a:xfrm>
            <a:off x="8936065" y="5143500"/>
            <a:ext cx="3261214" cy="1438077"/>
            <a:chOff x="0" y="0"/>
            <a:chExt cx="939701" cy="41437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39701" cy="414374"/>
            </a:xfrm>
            <a:custGeom>
              <a:avLst/>
              <a:gdLst/>
              <a:ahLst/>
              <a:cxnLst/>
              <a:rect l="l" t="t" r="r" b="b"/>
              <a:pathLst>
                <a:path w="939701" h="414374">
                  <a:moveTo>
                    <a:pt x="207187" y="0"/>
                  </a:moveTo>
                  <a:lnTo>
                    <a:pt x="732514" y="0"/>
                  </a:lnTo>
                  <a:cubicBezTo>
                    <a:pt x="787463" y="0"/>
                    <a:pt x="840162" y="21829"/>
                    <a:pt x="879017" y="60684"/>
                  </a:cubicBezTo>
                  <a:cubicBezTo>
                    <a:pt x="917872" y="99539"/>
                    <a:pt x="939701" y="152238"/>
                    <a:pt x="939701" y="207187"/>
                  </a:cubicBezTo>
                  <a:lnTo>
                    <a:pt x="939701" y="207187"/>
                  </a:lnTo>
                  <a:cubicBezTo>
                    <a:pt x="939701" y="262136"/>
                    <a:pt x="917872" y="314835"/>
                    <a:pt x="879017" y="353690"/>
                  </a:cubicBezTo>
                  <a:cubicBezTo>
                    <a:pt x="840162" y="392545"/>
                    <a:pt x="787463" y="414374"/>
                    <a:pt x="732514" y="414374"/>
                  </a:cubicBezTo>
                  <a:lnTo>
                    <a:pt x="207187" y="414374"/>
                  </a:lnTo>
                  <a:cubicBezTo>
                    <a:pt x="152238" y="414374"/>
                    <a:pt x="99539" y="392545"/>
                    <a:pt x="60684" y="353690"/>
                  </a:cubicBezTo>
                  <a:cubicBezTo>
                    <a:pt x="21829" y="314835"/>
                    <a:pt x="0" y="262136"/>
                    <a:pt x="0" y="207187"/>
                  </a:cubicBezTo>
                  <a:lnTo>
                    <a:pt x="0" y="207187"/>
                  </a:lnTo>
                  <a:cubicBezTo>
                    <a:pt x="0" y="152238"/>
                    <a:pt x="21829" y="99539"/>
                    <a:pt x="60684" y="60684"/>
                  </a:cubicBezTo>
                  <a:cubicBezTo>
                    <a:pt x="99539" y="21829"/>
                    <a:pt x="152238" y="0"/>
                    <a:pt x="207187" y="0"/>
                  </a:cubicBezTo>
                  <a:close/>
                </a:path>
              </a:pathLst>
            </a:custGeom>
            <a:solidFill>
              <a:srgbClr val="F39D94"/>
            </a:solidFill>
            <a:ln w="142875" cap="rnd">
              <a:solidFill>
                <a:srgbClr val="000000"/>
              </a:solidFill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9357163">
            <a:off x="12262466" y="4941179"/>
            <a:ext cx="1041489" cy="1549581"/>
          </a:xfrm>
          <a:custGeom>
            <a:avLst/>
            <a:gdLst/>
            <a:ahLst/>
            <a:cxnLst/>
            <a:rect l="l" t="t" r="r" b="b"/>
            <a:pathLst>
              <a:path w="1041489" h="1549581">
                <a:moveTo>
                  <a:pt x="0" y="0"/>
                </a:moveTo>
                <a:lnTo>
                  <a:pt x="1041489" y="0"/>
                </a:lnTo>
                <a:lnTo>
                  <a:pt x="1041489" y="1549580"/>
                </a:lnTo>
                <a:lnTo>
                  <a:pt x="0" y="1549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10800000">
            <a:off x="12201077" y="8150694"/>
            <a:ext cx="680945" cy="1013144"/>
          </a:xfrm>
          <a:custGeom>
            <a:avLst/>
            <a:gdLst/>
            <a:ahLst/>
            <a:cxnLst/>
            <a:rect l="l" t="t" r="r" b="b"/>
            <a:pathLst>
              <a:path w="680945" h="1013144">
                <a:moveTo>
                  <a:pt x="0" y="0"/>
                </a:moveTo>
                <a:lnTo>
                  <a:pt x="680945" y="0"/>
                </a:lnTo>
                <a:lnTo>
                  <a:pt x="680945" y="1013145"/>
                </a:lnTo>
                <a:lnTo>
                  <a:pt x="0" y="1013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9049554" y="7545857"/>
            <a:ext cx="3147725" cy="1438077"/>
            <a:chOff x="0" y="0"/>
            <a:chExt cx="4196966" cy="191743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96966" cy="1917436"/>
              <a:chOff x="0" y="0"/>
              <a:chExt cx="907000" cy="41437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07000" cy="414374"/>
              </a:xfrm>
              <a:custGeom>
                <a:avLst/>
                <a:gdLst/>
                <a:ahLst/>
                <a:cxnLst/>
                <a:rect l="l" t="t" r="r" b="b"/>
                <a:pathLst>
                  <a:path w="907000" h="414374">
                    <a:moveTo>
                      <a:pt x="207187" y="0"/>
                    </a:moveTo>
                    <a:lnTo>
                      <a:pt x="699813" y="0"/>
                    </a:lnTo>
                    <a:cubicBezTo>
                      <a:pt x="814239" y="0"/>
                      <a:pt x="907000" y="92761"/>
                      <a:pt x="907000" y="207187"/>
                    </a:cubicBezTo>
                    <a:lnTo>
                      <a:pt x="907000" y="207187"/>
                    </a:lnTo>
                    <a:cubicBezTo>
                      <a:pt x="907000" y="262136"/>
                      <a:pt x="885171" y="314835"/>
                      <a:pt x="846316" y="353690"/>
                    </a:cubicBezTo>
                    <a:cubicBezTo>
                      <a:pt x="807461" y="392545"/>
                      <a:pt x="754762" y="414374"/>
                      <a:pt x="699813" y="414374"/>
                    </a:cubicBezTo>
                    <a:lnTo>
                      <a:pt x="207187" y="414374"/>
                    </a:lnTo>
                    <a:cubicBezTo>
                      <a:pt x="152238" y="414374"/>
                      <a:pt x="99539" y="392545"/>
                      <a:pt x="60684" y="353690"/>
                    </a:cubicBezTo>
                    <a:cubicBezTo>
                      <a:pt x="21829" y="314835"/>
                      <a:pt x="0" y="262136"/>
                      <a:pt x="0" y="207187"/>
                    </a:cubicBezTo>
                    <a:lnTo>
                      <a:pt x="0" y="207187"/>
                    </a:lnTo>
                    <a:cubicBezTo>
                      <a:pt x="0" y="152238"/>
                      <a:pt x="21829" y="99539"/>
                      <a:pt x="60684" y="60684"/>
                    </a:cubicBezTo>
                    <a:cubicBezTo>
                      <a:pt x="99539" y="21829"/>
                      <a:pt x="152238" y="0"/>
                      <a:pt x="207187" y="0"/>
                    </a:cubicBezTo>
                    <a:close/>
                  </a:path>
                </a:pathLst>
              </a:custGeom>
              <a:solidFill>
                <a:srgbClr val="6DFFC6"/>
              </a:solidFill>
              <a:ln w="142875" cap="rnd">
                <a:solidFill>
                  <a:srgbClr val="000000"/>
                </a:solidFill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591198" y="293935"/>
              <a:ext cx="3365456" cy="125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723"/>
                </a:lnSpc>
              </a:pPr>
              <a:r>
                <a:rPr lang="en-US" sz="5941">
                  <a:solidFill>
                    <a:srgbClr val="000000"/>
                  </a:solidFill>
                  <a:latin typeface="Nunito Bold"/>
                </a:rPr>
                <a:t>93,8%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110326" y="2788327"/>
            <a:ext cx="1386520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53110E"/>
                </a:solidFill>
                <a:latin typeface="Nunito Bold"/>
              </a:rPr>
              <a:t>Pada proses data eksplorasi, presentase kata yang termuat pada data train tergolong cukup besar sebanyak 93.8%.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68860" y="1955061"/>
            <a:ext cx="385645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7"/>
              </a:lnSpc>
            </a:pPr>
            <a:r>
              <a:rPr lang="en-US" sz="5247">
                <a:solidFill>
                  <a:srgbClr val="0038A8"/>
                </a:solidFill>
                <a:latin typeface="Luckiest Guy"/>
              </a:rPr>
              <a:t>EKSPLORASI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0326" y="1955061"/>
            <a:ext cx="514117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7"/>
              </a:lnSpc>
            </a:pPr>
            <a:r>
              <a:rPr lang="en-US" sz="5247">
                <a:solidFill>
                  <a:srgbClr val="0038A8"/>
                </a:solidFill>
                <a:latin typeface="Luckiest Guy"/>
              </a:rPr>
              <a:t>ANALISIS DATA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316755" y="5365109"/>
            <a:ext cx="2617121" cy="95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3"/>
              </a:lnSpc>
            </a:pPr>
            <a:r>
              <a:rPr lang="en-US" sz="5941">
                <a:solidFill>
                  <a:srgbClr val="000000"/>
                </a:solidFill>
                <a:latin typeface="Nunito Bold"/>
              </a:rPr>
              <a:t>12.675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36065" y="6739089"/>
            <a:ext cx="769429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Nunito Bold"/>
              </a:rPr>
              <a:t>Kata yang termuat dalam data latih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20873" y="4416467"/>
            <a:ext cx="2871069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Nunito Bold"/>
              </a:rPr>
              <a:t>Total token</a:t>
            </a:r>
          </a:p>
        </p:txBody>
      </p:sp>
      <p:sp>
        <p:nvSpPr>
          <p:cNvPr id="52" name="Freeform 52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5888" y="1874856"/>
            <a:ext cx="15916223" cy="7728156"/>
            <a:chOff x="0" y="0"/>
            <a:chExt cx="21221631" cy="1030420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2107" cy="9837264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70321"/>
              <a:ext cx="21218673" cy="933887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1624" y="1278699"/>
            <a:ext cx="3129095" cy="1267283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501274" y="3470225"/>
            <a:ext cx="5621893" cy="5791537"/>
            <a:chOff x="0" y="0"/>
            <a:chExt cx="1489039" cy="15339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89039" cy="1533971"/>
            </a:xfrm>
            <a:custGeom>
              <a:avLst/>
              <a:gdLst/>
              <a:ahLst/>
              <a:cxnLst/>
              <a:rect l="l" t="t" r="r" b="b"/>
              <a:pathLst>
                <a:path w="1489039" h="1533971">
                  <a:moveTo>
                    <a:pt x="34428" y="0"/>
                  </a:moveTo>
                  <a:lnTo>
                    <a:pt x="1454611" y="0"/>
                  </a:lnTo>
                  <a:cubicBezTo>
                    <a:pt x="1463742" y="0"/>
                    <a:pt x="1472499" y="3627"/>
                    <a:pt x="1478955" y="10084"/>
                  </a:cubicBezTo>
                  <a:cubicBezTo>
                    <a:pt x="1485412" y="16540"/>
                    <a:pt x="1489039" y="25297"/>
                    <a:pt x="1489039" y="34428"/>
                  </a:cubicBezTo>
                  <a:lnTo>
                    <a:pt x="1489039" y="1499544"/>
                  </a:lnTo>
                  <a:cubicBezTo>
                    <a:pt x="1489039" y="1518558"/>
                    <a:pt x="1473625" y="1533971"/>
                    <a:pt x="1454611" y="1533971"/>
                  </a:cubicBezTo>
                  <a:lnTo>
                    <a:pt x="34428" y="1533971"/>
                  </a:lnTo>
                  <a:cubicBezTo>
                    <a:pt x="15414" y="1533971"/>
                    <a:pt x="0" y="1518558"/>
                    <a:pt x="0" y="1499544"/>
                  </a:cubicBezTo>
                  <a:lnTo>
                    <a:pt x="0" y="34428"/>
                  </a:lnTo>
                  <a:cubicBezTo>
                    <a:pt x="0" y="15414"/>
                    <a:pt x="15414" y="0"/>
                    <a:pt x="34428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4986" tIns="54986" rIns="54986" bIns="54986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50697" y="2907557"/>
            <a:ext cx="5770953" cy="1125336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167707" y="1707064"/>
            <a:ext cx="4972156" cy="1004536"/>
            <a:chOff x="0" y="0"/>
            <a:chExt cx="1309539" cy="26456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09539" cy="264569"/>
            </a:xfrm>
            <a:custGeom>
              <a:avLst/>
              <a:gdLst/>
              <a:ahLst/>
              <a:cxnLst/>
              <a:rect l="l" t="t" r="r" b="b"/>
              <a:pathLst>
                <a:path w="1309539" h="264569">
                  <a:moveTo>
                    <a:pt x="79410" y="0"/>
                  </a:moveTo>
                  <a:lnTo>
                    <a:pt x="1230129" y="0"/>
                  </a:lnTo>
                  <a:cubicBezTo>
                    <a:pt x="1251190" y="0"/>
                    <a:pt x="1271388" y="8366"/>
                    <a:pt x="1286280" y="23259"/>
                  </a:cubicBezTo>
                  <a:cubicBezTo>
                    <a:pt x="1301173" y="38151"/>
                    <a:pt x="1309539" y="58349"/>
                    <a:pt x="1309539" y="79410"/>
                  </a:cubicBezTo>
                  <a:lnTo>
                    <a:pt x="1309539" y="185159"/>
                  </a:lnTo>
                  <a:cubicBezTo>
                    <a:pt x="1309539" y="229016"/>
                    <a:pt x="1273986" y="264569"/>
                    <a:pt x="1230129" y="264569"/>
                  </a:cubicBezTo>
                  <a:lnTo>
                    <a:pt x="79410" y="264569"/>
                  </a:lnTo>
                  <a:cubicBezTo>
                    <a:pt x="58349" y="264569"/>
                    <a:pt x="38151" y="256203"/>
                    <a:pt x="23259" y="241311"/>
                  </a:cubicBezTo>
                  <a:cubicBezTo>
                    <a:pt x="8366" y="226418"/>
                    <a:pt x="0" y="206220"/>
                    <a:pt x="0" y="185159"/>
                  </a:cubicBezTo>
                  <a:lnTo>
                    <a:pt x="0" y="79410"/>
                  </a:lnTo>
                  <a:cubicBezTo>
                    <a:pt x="0" y="58349"/>
                    <a:pt x="8366" y="38151"/>
                    <a:pt x="23259" y="23259"/>
                  </a:cubicBezTo>
                  <a:cubicBezTo>
                    <a:pt x="38151" y="8366"/>
                    <a:pt x="58349" y="0"/>
                    <a:pt x="79410" y="0"/>
                  </a:cubicBezTo>
                  <a:close/>
                </a:path>
              </a:pathLst>
            </a:custGeom>
            <a:solidFill>
              <a:srgbClr val="B0FFF8"/>
            </a:solidFill>
            <a:ln w="47625" cap="rnd">
              <a:solidFill>
                <a:srgbClr val="E7FEFF"/>
              </a:solidFill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796510" y="3481584"/>
            <a:ext cx="5802723" cy="5772991"/>
            <a:chOff x="0" y="0"/>
            <a:chExt cx="1489039" cy="14814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89039" cy="1481409"/>
            </a:xfrm>
            <a:custGeom>
              <a:avLst/>
              <a:gdLst/>
              <a:ahLst/>
              <a:cxnLst/>
              <a:rect l="l" t="t" r="r" b="b"/>
              <a:pathLst>
                <a:path w="1489039" h="1481409">
                  <a:moveTo>
                    <a:pt x="33355" y="0"/>
                  </a:moveTo>
                  <a:lnTo>
                    <a:pt x="1455684" y="0"/>
                  </a:lnTo>
                  <a:cubicBezTo>
                    <a:pt x="1474105" y="0"/>
                    <a:pt x="1489039" y="14933"/>
                    <a:pt x="1489039" y="33355"/>
                  </a:cubicBezTo>
                  <a:lnTo>
                    <a:pt x="1489039" y="1448054"/>
                  </a:lnTo>
                  <a:cubicBezTo>
                    <a:pt x="1489039" y="1466476"/>
                    <a:pt x="1474105" y="1481409"/>
                    <a:pt x="1455684" y="1481409"/>
                  </a:cubicBezTo>
                  <a:lnTo>
                    <a:pt x="33355" y="1481409"/>
                  </a:lnTo>
                  <a:cubicBezTo>
                    <a:pt x="14933" y="1481409"/>
                    <a:pt x="0" y="1466476"/>
                    <a:pt x="0" y="1448054"/>
                  </a:cubicBezTo>
                  <a:lnTo>
                    <a:pt x="0" y="33355"/>
                  </a:lnTo>
                  <a:cubicBezTo>
                    <a:pt x="0" y="14933"/>
                    <a:pt x="14933" y="0"/>
                    <a:pt x="3335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6096" tIns="56096" rIns="56096" bIns="56096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028010" y="4169910"/>
            <a:ext cx="5339723" cy="4831009"/>
          </a:xfrm>
          <a:custGeom>
            <a:avLst/>
            <a:gdLst/>
            <a:ahLst/>
            <a:cxnLst/>
            <a:rect l="l" t="t" r="r" b="b"/>
            <a:pathLst>
              <a:path w="5339723" h="4831009">
                <a:moveTo>
                  <a:pt x="0" y="0"/>
                </a:moveTo>
                <a:lnTo>
                  <a:pt x="5339723" y="0"/>
                </a:lnTo>
                <a:lnTo>
                  <a:pt x="5339723" y="4831010"/>
                </a:lnTo>
                <a:lnTo>
                  <a:pt x="0" y="483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168"/>
            </a:stretch>
          </a:blipFill>
        </p:spPr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78903" y="2907557"/>
            <a:ext cx="5887450" cy="1148053"/>
          </a:xfrm>
          <a:prstGeom prst="rect">
            <a:avLst/>
          </a:prstGeom>
        </p:spPr>
      </p:pic>
      <p:sp>
        <p:nvSpPr>
          <p:cNvPr id="42" name="Freeform 42"/>
          <p:cNvSpPr/>
          <p:nvPr/>
        </p:nvSpPr>
        <p:spPr>
          <a:xfrm>
            <a:off x="15870042" y="8558050"/>
            <a:ext cx="999657" cy="1086584"/>
          </a:xfrm>
          <a:custGeom>
            <a:avLst/>
            <a:gdLst/>
            <a:ahLst/>
            <a:cxnLst/>
            <a:rect l="l" t="t" r="r" b="b"/>
            <a:pathLst>
              <a:path w="999657" h="1086584">
                <a:moveTo>
                  <a:pt x="0" y="0"/>
                </a:moveTo>
                <a:lnTo>
                  <a:pt x="999656" y="0"/>
                </a:lnTo>
                <a:lnTo>
                  <a:pt x="999656" y="1086584"/>
                </a:lnTo>
                <a:lnTo>
                  <a:pt x="0" y="1086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6429844" y="1814143"/>
            <a:ext cx="4490846" cy="7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0000"/>
                </a:solidFill>
                <a:latin typeface="Luckiest Guy"/>
              </a:rPr>
              <a:t>HOT NEWS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0307806" y="1877579"/>
            <a:ext cx="573701" cy="654069"/>
            <a:chOff x="0" y="0"/>
            <a:chExt cx="764935" cy="872092"/>
          </a:xfrm>
        </p:grpSpPr>
        <p:sp>
          <p:nvSpPr>
            <p:cNvPr id="45" name="Freeform 45"/>
            <p:cNvSpPr/>
            <p:nvPr/>
          </p:nvSpPr>
          <p:spPr>
            <a:xfrm>
              <a:off x="17116" y="0"/>
              <a:ext cx="747819" cy="872092"/>
            </a:xfrm>
            <a:custGeom>
              <a:avLst/>
              <a:gdLst/>
              <a:ahLst/>
              <a:cxnLst/>
              <a:rect l="l" t="t" r="r" b="b"/>
              <a:pathLst>
                <a:path w="747819" h="872092">
                  <a:moveTo>
                    <a:pt x="0" y="0"/>
                  </a:moveTo>
                  <a:lnTo>
                    <a:pt x="747819" y="0"/>
                  </a:lnTo>
                  <a:lnTo>
                    <a:pt x="747819" y="872092"/>
                  </a:lnTo>
                  <a:lnTo>
                    <a:pt x="0" y="872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0" y="12014"/>
              <a:ext cx="711810" cy="830099"/>
            </a:xfrm>
            <a:custGeom>
              <a:avLst/>
              <a:gdLst/>
              <a:ahLst/>
              <a:cxnLst/>
              <a:rect l="l" t="t" r="r" b="b"/>
              <a:pathLst>
                <a:path w="711810" h="830099">
                  <a:moveTo>
                    <a:pt x="0" y="0"/>
                  </a:moveTo>
                  <a:lnTo>
                    <a:pt x="711810" y="0"/>
                  </a:lnTo>
                  <a:lnTo>
                    <a:pt x="711810" y="830099"/>
                  </a:lnTo>
                  <a:lnTo>
                    <a:pt x="0" y="83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6457997" y="1917875"/>
            <a:ext cx="552854" cy="613772"/>
            <a:chOff x="0" y="0"/>
            <a:chExt cx="737138" cy="818363"/>
          </a:xfrm>
        </p:grpSpPr>
        <p:sp>
          <p:nvSpPr>
            <p:cNvPr id="48" name="Freeform 48"/>
            <p:cNvSpPr/>
            <p:nvPr/>
          </p:nvSpPr>
          <p:spPr>
            <a:xfrm flipH="1">
              <a:off x="0" y="0"/>
              <a:ext cx="701746" cy="818363"/>
            </a:xfrm>
            <a:custGeom>
              <a:avLst/>
              <a:gdLst/>
              <a:ahLst/>
              <a:cxnLst/>
              <a:rect l="l" t="t" r="r" b="b"/>
              <a:pathLst>
                <a:path w="701746" h="818363">
                  <a:moveTo>
                    <a:pt x="701746" y="0"/>
                  </a:moveTo>
                  <a:lnTo>
                    <a:pt x="0" y="0"/>
                  </a:lnTo>
                  <a:lnTo>
                    <a:pt x="0" y="818363"/>
                  </a:lnTo>
                  <a:lnTo>
                    <a:pt x="701746" y="818363"/>
                  </a:lnTo>
                  <a:lnTo>
                    <a:pt x="701746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 flipH="1">
              <a:off x="69183" y="19703"/>
              <a:ext cx="667956" cy="778957"/>
            </a:xfrm>
            <a:custGeom>
              <a:avLst/>
              <a:gdLst/>
              <a:ahLst/>
              <a:cxnLst/>
              <a:rect l="l" t="t" r="r" b="b"/>
              <a:pathLst>
                <a:path w="667956" h="778957">
                  <a:moveTo>
                    <a:pt x="667955" y="0"/>
                  </a:moveTo>
                  <a:lnTo>
                    <a:pt x="0" y="0"/>
                  </a:lnTo>
                  <a:lnTo>
                    <a:pt x="0" y="778957"/>
                  </a:lnTo>
                  <a:lnTo>
                    <a:pt x="667955" y="778957"/>
                  </a:lnTo>
                  <a:lnTo>
                    <a:pt x="66795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>
            <a:off x="1420403" y="7454845"/>
            <a:ext cx="865597" cy="798513"/>
          </a:xfrm>
          <a:custGeom>
            <a:avLst/>
            <a:gdLst/>
            <a:ahLst/>
            <a:cxnLst/>
            <a:rect l="l" t="t" r="r" b="b"/>
            <a:pathLst>
              <a:path w="865597" h="798513">
                <a:moveTo>
                  <a:pt x="0" y="0"/>
                </a:moveTo>
                <a:lnTo>
                  <a:pt x="865597" y="0"/>
                </a:lnTo>
                <a:lnTo>
                  <a:pt x="865597" y="798513"/>
                </a:lnTo>
                <a:lnTo>
                  <a:pt x="0" y="798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62596" y="8253358"/>
            <a:ext cx="2383463" cy="1208429"/>
          </a:xfrm>
          <a:custGeom>
            <a:avLst/>
            <a:gdLst/>
            <a:ahLst/>
            <a:cxnLst/>
            <a:rect l="l" t="t" r="r" b="b"/>
            <a:pathLst>
              <a:path w="2383463" h="1208429">
                <a:moveTo>
                  <a:pt x="0" y="0"/>
                </a:moveTo>
                <a:lnTo>
                  <a:pt x="2383462" y="0"/>
                </a:lnTo>
                <a:lnTo>
                  <a:pt x="2383462" y="1208429"/>
                </a:lnTo>
                <a:lnTo>
                  <a:pt x="0" y="12084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 t="-126203" b="-41648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481750" y="9409212"/>
            <a:ext cx="785194" cy="193800"/>
          </a:xfrm>
          <a:custGeom>
            <a:avLst/>
            <a:gdLst/>
            <a:ahLst/>
            <a:cxnLst/>
            <a:rect l="l" t="t" r="r" b="b"/>
            <a:pathLst>
              <a:path w="785194" h="193800">
                <a:moveTo>
                  <a:pt x="0" y="0"/>
                </a:moveTo>
                <a:lnTo>
                  <a:pt x="785194" y="0"/>
                </a:lnTo>
                <a:lnTo>
                  <a:pt x="785194" y="193800"/>
                </a:lnTo>
                <a:lnTo>
                  <a:pt x="0" y="193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 t="-45021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2577386" y="3862738"/>
            <a:ext cx="5469670" cy="5157232"/>
          </a:xfrm>
          <a:custGeom>
            <a:avLst/>
            <a:gdLst/>
            <a:ahLst/>
            <a:cxnLst/>
            <a:rect l="l" t="t" r="r" b="b"/>
            <a:pathLst>
              <a:path w="5469670" h="5157232">
                <a:moveTo>
                  <a:pt x="0" y="0"/>
                </a:moveTo>
                <a:lnTo>
                  <a:pt x="5469669" y="0"/>
                </a:lnTo>
                <a:lnTo>
                  <a:pt x="5469669" y="5157232"/>
                </a:lnTo>
                <a:lnTo>
                  <a:pt x="0" y="51572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093" b="-25068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851" y="1349387"/>
            <a:ext cx="15879705" cy="7364325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37065" y="9258300"/>
            <a:ext cx="15884620" cy="699122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077" y="649033"/>
            <a:ext cx="15912608" cy="700354"/>
            <a:chOff x="0" y="0"/>
            <a:chExt cx="21061132" cy="926954"/>
          </a:xfrm>
        </p:grpSpPr>
        <p:sp>
          <p:nvSpPr>
            <p:cNvPr id="9" name="Freeform 9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913558" y="815522"/>
            <a:ext cx="409685" cy="410554"/>
            <a:chOff x="0" y="0"/>
            <a:chExt cx="754600" cy="75620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91103" y="815522"/>
            <a:ext cx="429512" cy="430423"/>
            <a:chOff x="0" y="0"/>
            <a:chExt cx="754600" cy="7562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64922" y="866086"/>
            <a:ext cx="322505" cy="3225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27351" y="866086"/>
            <a:ext cx="325228" cy="3252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0704" y="870153"/>
            <a:ext cx="321161" cy="321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7427" y="1656417"/>
            <a:ext cx="14230975" cy="83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5447">
                <a:solidFill>
                  <a:srgbClr val="0038A8"/>
                </a:solidFill>
                <a:latin typeface="Luckiest Guy"/>
              </a:rPr>
              <a:t>HASIL EKSPLORASI DATA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25529" y="8713712"/>
            <a:ext cx="15879705" cy="582267"/>
            <a:chOff x="0" y="0"/>
            <a:chExt cx="20820333" cy="7634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820334" cy="763425"/>
            </a:xfrm>
            <a:custGeom>
              <a:avLst/>
              <a:gdLst/>
              <a:ahLst/>
              <a:cxnLst/>
              <a:rect l="l" t="t" r="r" b="b"/>
              <a:pathLst>
                <a:path w="20820334" h="763425">
                  <a:moveTo>
                    <a:pt x="0" y="0"/>
                  </a:moveTo>
                  <a:lnTo>
                    <a:pt x="20820334" y="0"/>
                  </a:lnTo>
                  <a:lnTo>
                    <a:pt x="20820334" y="763425"/>
                  </a:lnTo>
                  <a:lnTo>
                    <a:pt x="0" y="76342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1841147" y="3628016"/>
          <a:ext cx="14549957" cy="5986351"/>
        </p:xfrm>
        <a:graphic>
          <a:graphicData uri="http://schemas.openxmlformats.org/drawingml/2006/table">
            <a:tbl>
              <a:tblPr/>
              <a:tblGrid>
                <a:gridCol w="3135834"/>
                <a:gridCol w="11414123"/>
              </a:tblGrid>
              <a:tr h="68764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Persentase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anva Sans Bold"/>
                        </a:rPr>
                        <a:t>Tweet</a:t>
                      </a:r>
                      <a:endParaRPr lang="en-US" sz="110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108327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Bold"/>
                        </a:rPr>
                        <a:t>60%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 Bold"/>
                        </a:rPr>
                        <a:t>   alhamdulilah happi makin aktif nak </a:t>
                      </a:r>
                      <a:r>
                        <a:rPr lang="en-US" sz="2299">
                          <a:solidFill>
                            <a:srgbClr val="E81414"/>
                          </a:solidFill>
                          <a:latin typeface="Canva Sans Bold"/>
                        </a:rPr>
                        <a:t>8monthdedek nazhiaputriadhitya  </a:t>
                      </a:r>
                      <a:endParaRPr lang="en-US" sz="1100"/>
                    </a:p>
                    <a:p>
                      <a:pPr algn="just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E81414"/>
                          </a:solidFill>
                          <a:latin typeface="Canva Sans Bold"/>
                        </a:rPr>
                        <a:t>   sehatterussayang cintaudek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102173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Bold"/>
                        </a:rPr>
                        <a:t>63%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kurang raku apa kita masih belum datang </a:t>
                      </a:r>
                      <a:r>
                        <a:rPr lang="en-US" sz="2300">
                          <a:solidFill>
                            <a:srgbClr val="E81414"/>
                          </a:solidFill>
                          <a:latin typeface="Canva Sans Bold"/>
                        </a:rPr>
                        <a:t>1piza laginadianti pasta </a:t>
                      </a:r>
                      <a:endParaRPr lang="en-US" sz="1100"/>
                    </a:p>
                    <a:p>
                      <a:pPr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E81414"/>
                          </a:solidFill>
                          <a:latin typeface="Canva Sans Bold"/>
                        </a:rPr>
                        <a:t>   piza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146113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Bold"/>
                        </a:rPr>
                        <a:t>73%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kadang suka kasihan sama tukang parkir bingung begitu kalau </a:t>
                      </a:r>
                      <a:r>
                        <a:rPr lang="en-US" sz="2300">
                          <a:solidFill>
                            <a:srgbClr val="FF0000"/>
                          </a:solidFill>
                          <a:latin typeface="Canva Sans Bold"/>
                        </a:rPr>
                        <a:t>markirin jet acu</a:t>
                      </a:r>
                      <a:endParaRPr lang="en-US" sz="1100"/>
                    </a:p>
                    <a:p>
                      <a:pPr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sake gede jadi sekarang </a:t>
                      </a:r>
                      <a:r>
                        <a:rPr lang="en-US" sz="2300">
                          <a:solidFill>
                            <a:srgbClr val="FF0000"/>
                          </a:solidFill>
                          <a:latin typeface="Canva Sans Bold"/>
                        </a:rPr>
                        <a:t>prefer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naik </a:t>
                      </a:r>
                      <a:r>
                        <a:rPr lang="en-US" sz="2300">
                          <a:solidFill>
                            <a:srgbClr val="FF0000"/>
                          </a:solidFill>
                          <a:latin typeface="Canva Sans Bold"/>
                        </a:rPr>
                        <a:t>ufo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saja deh lebih </a:t>
                      </a:r>
                      <a:r>
                        <a:rPr lang="en-US" sz="2300">
                          <a:solidFill>
                            <a:srgbClr val="FF0000"/>
                          </a:solidFill>
                          <a:latin typeface="Canva Sans Bold"/>
                        </a:rPr>
                        <a:t>minimal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tempat parkir </a:t>
                      </a:r>
                    </a:p>
                    <a:p>
                      <a:pPr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</a:t>
                      </a:r>
                      <a:r>
                        <a:rPr lang="en-US" sz="2300">
                          <a:solidFill>
                            <a:srgbClr val="E81414"/>
                          </a:solidFill>
                          <a:latin typeface="Canva Sans Bold"/>
                        </a:rPr>
                        <a:t>keluhanborjui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1074747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Bold"/>
                        </a:rPr>
                        <a:t>95%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tidak apa apa miss semangat bawa mereka untuk konser lanjut ya dan terima </a:t>
                      </a:r>
                      <a:endParaRPr lang="en-US" sz="1100"/>
                    </a:p>
                    <a:p>
                      <a:pPr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kasih </a:t>
                      </a:r>
                      <a:r>
                        <a:rPr lang="en-US" sz="2300">
                          <a:solidFill>
                            <a:srgbClr val="E81414"/>
                          </a:solidFill>
                          <a:latin typeface="Canva Sans Bold"/>
                        </a:rPr>
                        <a:t>prjuangannya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tahun ini semangat miss kita semua tunggu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  <a:tr h="65782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 Bold"/>
                        </a:rPr>
                        <a:t>100%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 Bold"/>
                        </a:rPr>
                        <a:t>   aku rasa seperti aku ada di ambang ledak karena rasa amarah ini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30" name="TextBox 30"/>
          <p:cNvSpPr txBox="1"/>
          <p:nvPr/>
        </p:nvSpPr>
        <p:spPr>
          <a:xfrm>
            <a:off x="1887427" y="2485016"/>
            <a:ext cx="1450367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663300"/>
                </a:solidFill>
                <a:latin typeface="Nunito Bold"/>
              </a:rPr>
              <a:t>Berikut ini adalah tabel presentase dari banyaknya kata pada data uji yang termuat dalam data latih.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4001" y="8717163"/>
            <a:ext cx="15907684" cy="219535"/>
            <a:chOff x="0" y="0"/>
            <a:chExt cx="20820333" cy="287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287332"/>
            </a:xfrm>
            <a:custGeom>
              <a:avLst/>
              <a:gdLst/>
              <a:ahLst/>
              <a:cxnLst/>
              <a:rect l="l" t="t" r="r" b="b"/>
              <a:pathLst>
                <a:path w="20820334" h="287332">
                  <a:moveTo>
                    <a:pt x="0" y="0"/>
                  </a:moveTo>
                  <a:lnTo>
                    <a:pt x="20820334" y="0"/>
                  </a:lnTo>
                  <a:lnTo>
                    <a:pt x="20820334" y="287332"/>
                  </a:lnTo>
                  <a:lnTo>
                    <a:pt x="0" y="28733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6859" y="1339862"/>
            <a:ext cx="15907684" cy="7377301"/>
            <a:chOff x="0" y="0"/>
            <a:chExt cx="20820333" cy="96555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209077" y="8927173"/>
            <a:ext cx="15912608" cy="700354"/>
            <a:chOff x="0" y="0"/>
            <a:chExt cx="21061132" cy="926954"/>
          </a:xfrm>
        </p:grpSpPr>
        <p:sp>
          <p:nvSpPr>
            <p:cNvPr id="8" name="Freeform 8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09077" y="649033"/>
            <a:ext cx="15912608" cy="700354"/>
            <a:chOff x="0" y="0"/>
            <a:chExt cx="21061132" cy="926954"/>
          </a:xfrm>
        </p:grpSpPr>
        <p:sp>
          <p:nvSpPr>
            <p:cNvPr id="11" name="Freeform 11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913558" y="815522"/>
            <a:ext cx="409685" cy="410554"/>
            <a:chOff x="0" y="0"/>
            <a:chExt cx="754600" cy="756200"/>
          </a:xfrm>
        </p:grpSpPr>
        <p:sp>
          <p:nvSpPr>
            <p:cNvPr id="14" name="Freeform 14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391103" y="815522"/>
            <a:ext cx="429512" cy="430423"/>
            <a:chOff x="0" y="0"/>
            <a:chExt cx="754600" cy="7562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64922" y="866086"/>
            <a:ext cx="322505" cy="3225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27351" y="866086"/>
            <a:ext cx="325228" cy="32522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90704" y="870153"/>
            <a:ext cx="321161" cy="32116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1704157" y="2974360"/>
          <a:ext cx="14879686" cy="6257226"/>
        </p:xfrm>
        <a:graphic>
          <a:graphicData uri="http://schemas.openxmlformats.org/drawingml/2006/table">
            <a:tbl>
              <a:tblPr/>
              <a:tblGrid>
                <a:gridCol w="3981647"/>
                <a:gridCol w="2611365"/>
                <a:gridCol w="2535250"/>
                <a:gridCol w="2492811"/>
                <a:gridCol w="3258613"/>
              </a:tblGrid>
              <a:tr h="111252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Arsitektur Model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Total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Parameter</a:t>
                      </a:r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Training Accuracy</a:t>
                      </a:r>
                      <a:endParaRPr lang="en-US" sz="1100"/>
                    </a:p>
                  </a:txBody>
                  <a:tcPr marL="0" marR="0" marT="0" marB="0" anchor="ctr">
                    <a:lnL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Validation Accuracy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Training Time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(minutes)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3743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Fine Tuned BERT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430.735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98.31%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77.34%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0.7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087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Transformers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5.546.885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24.21%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25.62%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29.17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18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LSTM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4.123.781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96.02%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84.73%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13.73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58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CNN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3.307.169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98.80%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82.27%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16.05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2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Trans-LSTM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5.222.149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98.91%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84.73%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43.34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89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LSTM-CNN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3.851.113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94.21%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84.24%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14.48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87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Trans-LSTM-CNN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5.229.033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26.42%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30.54%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Bold"/>
                        </a:rPr>
                        <a:t>47.41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61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1473A"/>
                          </a:solidFill>
                          <a:latin typeface="Canva Sans Bold"/>
                        </a:rPr>
                        <a:t>Trans-CNN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1473A"/>
                          </a:solidFill>
                          <a:latin typeface="Canva Sans Bold"/>
                        </a:rPr>
                        <a:t>4.440.553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1473A"/>
                          </a:solidFill>
                          <a:latin typeface="Canva Sans Bold"/>
                        </a:rPr>
                        <a:t>99.90%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1473A"/>
                          </a:solidFill>
                          <a:latin typeface="Canva Sans Bold"/>
                        </a:rPr>
                        <a:t>85.71%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1473A"/>
                          </a:solidFill>
                          <a:latin typeface="Canva Sans Bold"/>
                        </a:rPr>
                        <a:t>30.17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Freeform 29"/>
          <p:cNvSpPr/>
          <p:nvPr/>
        </p:nvSpPr>
        <p:spPr>
          <a:xfrm>
            <a:off x="214620" y="8936698"/>
            <a:ext cx="1350302" cy="1350302"/>
          </a:xfrm>
          <a:custGeom>
            <a:avLst/>
            <a:gdLst/>
            <a:ahLst/>
            <a:cxnLst/>
            <a:rect l="l" t="t" r="r" b="b"/>
            <a:pathLst>
              <a:path w="1350302" h="1350302">
                <a:moveTo>
                  <a:pt x="0" y="0"/>
                </a:moveTo>
                <a:lnTo>
                  <a:pt x="1350302" y="0"/>
                </a:lnTo>
                <a:lnTo>
                  <a:pt x="1350302" y="1350302"/>
                </a:lnTo>
                <a:lnTo>
                  <a:pt x="0" y="13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726174" y="1688561"/>
            <a:ext cx="10521190" cy="83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5447">
                <a:solidFill>
                  <a:srgbClr val="0038A8"/>
                </a:solidFill>
                <a:latin typeface="Luckiest Guy"/>
              </a:rPr>
              <a:t>PERBANDINGAN MODEL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35699" y="2383810"/>
            <a:ext cx="139264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53110E"/>
                </a:solidFill>
                <a:latin typeface="Nunito Bold"/>
              </a:rPr>
              <a:t>Berikut ini adalah perbandingan akurasi model dalam sentimen analisis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54069" y="4672810"/>
            <a:ext cx="590736" cy="9323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19052" y="1519687"/>
            <a:ext cx="16654714" cy="7723741"/>
            <a:chOff x="0" y="0"/>
            <a:chExt cx="20820333" cy="96555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621375" y="8653050"/>
            <a:ext cx="16659869" cy="733243"/>
            <a:chOff x="0" y="0"/>
            <a:chExt cx="21061132" cy="926954"/>
          </a:xfrm>
        </p:grpSpPr>
        <p:sp>
          <p:nvSpPr>
            <p:cNvPr id="7" name="Freeform 7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19052" y="808755"/>
            <a:ext cx="16662192" cy="733345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018861" y="997135"/>
            <a:ext cx="401004" cy="4018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486287" y="997135"/>
            <a:ext cx="420411" cy="421302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09590" y="1046627"/>
            <a:ext cx="315671" cy="3156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60101" y="1046627"/>
            <a:ext cx="318337" cy="31833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1517" y="1050608"/>
            <a:ext cx="314355" cy="31435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66479" y="3689241"/>
            <a:ext cx="7979001" cy="5206157"/>
          </a:xfrm>
          <a:custGeom>
            <a:avLst/>
            <a:gdLst/>
            <a:ahLst/>
            <a:cxnLst/>
            <a:rect l="l" t="t" r="r" b="b"/>
            <a:pathLst>
              <a:path w="7979001" h="5206157">
                <a:moveTo>
                  <a:pt x="0" y="0"/>
                </a:moveTo>
                <a:lnTo>
                  <a:pt x="7979001" y="0"/>
                </a:lnTo>
                <a:lnTo>
                  <a:pt x="7979001" y="5206156"/>
                </a:lnTo>
                <a:lnTo>
                  <a:pt x="0" y="520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28" name="Freeform 28"/>
          <p:cNvSpPr/>
          <p:nvPr/>
        </p:nvSpPr>
        <p:spPr>
          <a:xfrm>
            <a:off x="9054949" y="3689241"/>
            <a:ext cx="7979001" cy="5206157"/>
          </a:xfrm>
          <a:custGeom>
            <a:avLst/>
            <a:gdLst/>
            <a:ahLst/>
            <a:cxnLst/>
            <a:rect l="l" t="t" r="r" b="b"/>
            <a:pathLst>
              <a:path w="7979001" h="5206157">
                <a:moveTo>
                  <a:pt x="0" y="0"/>
                </a:moveTo>
                <a:lnTo>
                  <a:pt x="7979001" y="0"/>
                </a:lnTo>
                <a:lnTo>
                  <a:pt x="7979001" y="5206156"/>
                </a:lnTo>
                <a:lnTo>
                  <a:pt x="0" y="520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2843390" y="2057559"/>
            <a:ext cx="12213516" cy="82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8"/>
              </a:lnSpc>
            </a:pPr>
            <a:r>
              <a:rPr lang="en-US" sz="5331">
                <a:solidFill>
                  <a:srgbClr val="0038A8"/>
                </a:solidFill>
                <a:latin typeface="Luckiest Guy"/>
              </a:rPr>
              <a:t>GRAFIK AKURASI &amp; LOSS FUNCTION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8098" y="2906095"/>
            <a:ext cx="15476622" cy="48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3230">
                <a:solidFill>
                  <a:srgbClr val="53110E"/>
                </a:solidFill>
                <a:latin typeface="Nunito Bold"/>
              </a:rPr>
              <a:t>Berikut ini adalah grafiik akurasi dan loss function dari model Transformers-CNN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931236"/>
            <a:ext cx="15907684" cy="7377301"/>
            <a:chOff x="0" y="0"/>
            <a:chExt cx="20820333" cy="9655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20334" cy="9655559"/>
            </a:xfrm>
            <a:custGeom>
              <a:avLst/>
              <a:gdLst/>
              <a:ahLst/>
              <a:cxnLst/>
              <a:rect l="l" t="t" r="r" b="b"/>
              <a:pathLst>
                <a:path w="20820334" h="9655559">
                  <a:moveTo>
                    <a:pt x="0" y="0"/>
                  </a:moveTo>
                  <a:lnTo>
                    <a:pt x="20820334" y="0"/>
                  </a:lnTo>
                  <a:lnTo>
                    <a:pt x="20820334" y="9655559"/>
                  </a:lnTo>
                  <a:lnTo>
                    <a:pt x="0" y="9655559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88805" y="9129810"/>
            <a:ext cx="15912608" cy="700354"/>
            <a:chOff x="0" y="0"/>
            <a:chExt cx="21061132" cy="926954"/>
          </a:xfrm>
        </p:grpSpPr>
        <p:sp>
          <p:nvSpPr>
            <p:cNvPr id="6" name="Freeform 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88805" y="1230882"/>
            <a:ext cx="15912608" cy="700354"/>
            <a:chOff x="0" y="0"/>
            <a:chExt cx="21061132" cy="926954"/>
          </a:xfrm>
        </p:grpSpPr>
        <p:sp>
          <p:nvSpPr>
            <p:cNvPr id="9" name="Freeform 9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3286" y="1397371"/>
            <a:ext cx="409685" cy="410554"/>
            <a:chOff x="0" y="0"/>
            <a:chExt cx="754600" cy="75620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70831" y="1397371"/>
            <a:ext cx="429512" cy="430423"/>
            <a:chOff x="0" y="0"/>
            <a:chExt cx="754600" cy="7562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44649" y="1447935"/>
            <a:ext cx="322505" cy="3225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07079" y="1447935"/>
            <a:ext cx="325228" cy="3252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70432" y="1452002"/>
            <a:ext cx="321161" cy="321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906150" y="2204154"/>
            <a:ext cx="12477919" cy="83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7"/>
              </a:lnSpc>
            </a:pPr>
            <a:r>
              <a:rPr lang="en-US" sz="5447">
                <a:solidFill>
                  <a:srgbClr val="0038A8"/>
                </a:solidFill>
                <a:latin typeface="Luckiest Guy"/>
              </a:rPr>
              <a:t>VALIDATION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7405" y="2947028"/>
            <a:ext cx="1433156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Perbandingan prediksi data yang benar dan salah pada data validasi</a:t>
            </a:r>
          </a:p>
        </p:txBody>
      </p:sp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2107079" y="3659397"/>
          <a:ext cx="14211891" cy="5893640"/>
        </p:xfrm>
        <a:graphic>
          <a:graphicData uri="http://schemas.openxmlformats.org/drawingml/2006/table">
            <a:tbl>
              <a:tblPr/>
              <a:tblGrid>
                <a:gridCol w="10292984"/>
                <a:gridCol w="1879640"/>
                <a:gridCol w="2039267"/>
              </a:tblGrid>
              <a:tr h="633850">
                <a:tc>
                  <a:txBody>
                    <a:bodyPr/>
                    <a:lstStyle/>
                    <a:p>
                      <a:pPr algn="ctr">
                        <a:lnSpc>
                          <a:spcPts val="3494"/>
                        </a:lnSpc>
                        <a:defRPr/>
                      </a:pPr>
                      <a:r>
                        <a:rPr lang="en-US" sz="2495">
                          <a:solidFill>
                            <a:srgbClr val="000000"/>
                          </a:solidFill>
                          <a:latin typeface="Canva Sans Bold"/>
                        </a:rPr>
                        <a:t>Tweet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Label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Label Prediksi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541963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Paling mlz klo udh ngliat org ngomong komen dll kyk udh bener suci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FC6"/>
                    </a:solidFill>
                  </a:tcPr>
                </a:tc>
              </a:tr>
              <a:tr h="524783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Saat aku merasa seperti ada yang menarik rambutku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FC6"/>
                    </a:solidFill>
                  </a:tcPr>
                </a:tc>
              </a:tr>
              <a:tr h="523121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hore hihi moment sekali ye capai sih tapi menyenangkan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FC6"/>
                    </a:solidFill>
                  </a:tcPr>
                </a:tc>
              </a:tr>
              <a:tr h="522633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Cinta adalah bunga yang perlu dijaga dan disiram setiap hari agar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FC6"/>
                    </a:solidFill>
                  </a:tcPr>
                </a:tc>
              </a:tr>
              <a:tr h="517849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Saat kamu merasakan rasa kehilangan yang begitu mendalam, seperti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FFC6"/>
                    </a:solidFill>
                  </a:tcPr>
                </a:tc>
              </a:tr>
              <a:tr h="536644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Terkadang dekat dgn sahabat pacar itu perlu, untuk sekedar curhat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F8F"/>
                    </a:solidFill>
                  </a:tcPr>
                </a:tc>
              </a:tr>
              <a:tr h="509570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pulang sudah ah jakarta keras men kalau sudah sore!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F8F"/>
                    </a:solidFill>
                  </a:tcPr>
                </a:tc>
              </a:tr>
              <a:tr h="511278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Pengennya nangis Tapi ga bisa ngeluarin air mata Entah dari pagi 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F8F"/>
                    </a:solidFill>
                  </a:tcPr>
                </a:tc>
              </a:tr>
              <a:tr h="508374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Centil, rempong abis, gatau malu, cerewet parah, temen usil, koki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F8F"/>
                    </a:solidFill>
                  </a:tcPr>
                </a:tc>
              </a:tr>
              <a:tr h="563575"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kalau bagimu kata "sayang" tak ada artinya dan boleh diterima siapa ...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4"/>
                        </a:lnSpc>
                        <a:defRPr/>
                      </a:pPr>
                      <a:r>
                        <a:rPr lang="en-US" sz="2095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2C0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F8F"/>
                    </a:solidFill>
                  </a:tcPr>
                </a:tc>
              </a:tr>
            </a:tbl>
          </a:graphicData>
        </a:graphic>
      </p:graphicFrame>
      <p:sp>
        <p:nvSpPr>
          <p:cNvPr id="29" name="Freeform 29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6859" y="176259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062236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913558" y="1228725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391103" y="1228725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64922" y="1279289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27351" y="1279289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90704" y="1283356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851284" y="2107840"/>
            <a:ext cx="12477919" cy="84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MATRIKS AKURASI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3531" y="2960278"/>
            <a:ext cx="1291272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53110E"/>
                </a:solidFill>
                <a:latin typeface="Nunito Bold"/>
              </a:rPr>
              <a:t>Persentase akurasi setiap label prediksi terhadap label aktual</a:t>
            </a:r>
          </a:p>
        </p:txBody>
      </p: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1702884" y="3655603"/>
          <a:ext cx="14922780" cy="5465254"/>
        </p:xfrm>
        <a:graphic>
          <a:graphicData uri="http://schemas.openxmlformats.org/drawingml/2006/table">
            <a:tbl>
              <a:tblPr/>
              <a:tblGrid>
                <a:gridCol w="1115574"/>
                <a:gridCol w="2162806"/>
                <a:gridCol w="2328880"/>
                <a:gridCol w="2328880"/>
                <a:gridCol w="2328880"/>
                <a:gridCol w="2328880"/>
                <a:gridCol w="2328880"/>
              </a:tblGrid>
              <a:tr h="90443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Data Aktual</a:t>
                      </a:r>
                      <a:endParaRPr lang="en-US" sz="1100"/>
                    </a:p>
                  </a:txBody>
                  <a:tcPr marL="0" marR="0" marT="0" marB="0" anchor="ctr">
                    <a:lnL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</a:tr>
              <a:tr h="687588">
                <a:tc rowSpan="6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9926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</a:tr>
              <a:tr h="731619">
                <a:tc v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anger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85.71%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3.70%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5.36%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4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5.26%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4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1.92%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</a:tr>
              <a:tr h="805941">
                <a:tc v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fear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2.04%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85.19%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1.79%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0.00%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3.85%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FAF"/>
                    </a:solidFill>
                  </a:tcPr>
                </a:tc>
              </a:tr>
              <a:tr h="758733">
                <a:tc v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joy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4.08%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0.00%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85.71%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0.00%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7.69%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898"/>
                    </a:solidFill>
                  </a:tcPr>
                </a:tc>
              </a:tr>
              <a:tr h="747611">
                <a:tc v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love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0.00%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3.70%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0.00%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89.47%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1.92%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ABA"/>
                    </a:solidFill>
                  </a:tcPr>
                </a:tc>
              </a:tr>
              <a:tr h="829331">
                <a:tc v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sadness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8.16%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8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7.41%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8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7.14%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8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5.26%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4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nva Sans Bold"/>
                        </a:rPr>
                        <a:t>84.62%</a:t>
                      </a:r>
                      <a:endParaRPr lang="en-US" sz="1100"/>
                    </a:p>
                  </a:txBody>
                  <a:tcPr marL="0" marR="0" marT="0" marB="0" anchor="ctr">
                    <a:lnL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941" cap="flat" cmpd="sng" algn="ctr">
                      <a:solidFill>
                        <a:srgbClr val="002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87"/>
                    </a:solidFill>
                  </a:tcPr>
                </a:tc>
              </a:tr>
            </a:tbl>
          </a:graphicData>
        </a:graphic>
      </p:graphicFrame>
      <p:sp>
        <p:nvSpPr>
          <p:cNvPr id="30" name="Freeform 30"/>
          <p:cNvSpPr/>
          <p:nvPr/>
        </p:nvSpPr>
        <p:spPr>
          <a:xfrm>
            <a:off x="15578668" y="2117365"/>
            <a:ext cx="1154494" cy="1095326"/>
          </a:xfrm>
          <a:custGeom>
            <a:avLst/>
            <a:gdLst/>
            <a:ahLst/>
            <a:cxnLst/>
            <a:rect l="l" t="t" r="r" b="b"/>
            <a:pathLst>
              <a:path w="1154494" h="1095326">
                <a:moveTo>
                  <a:pt x="0" y="0"/>
                </a:moveTo>
                <a:lnTo>
                  <a:pt x="1154493" y="0"/>
                </a:lnTo>
                <a:lnTo>
                  <a:pt x="1154493" y="1095326"/>
                </a:lnTo>
                <a:lnTo>
                  <a:pt x="0" y="1095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 rot="-5400000">
            <a:off x="971724" y="6610678"/>
            <a:ext cx="264600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Predicted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501787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789882" y="2522123"/>
            <a:ext cx="735411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162">
                <a:solidFill>
                  <a:srgbClr val="344C9D"/>
                </a:solidFill>
                <a:latin typeface="Luckiest Guy"/>
              </a:rPr>
              <a:t>KESIMPULAN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1" name="Freeform 11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4" name="Freeform 14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28213" y="5678297"/>
            <a:ext cx="1052246" cy="9628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017218" y="5706549"/>
            <a:ext cx="13163151" cy="112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9">
                <a:solidFill>
                  <a:srgbClr val="53110E"/>
                </a:solidFill>
                <a:latin typeface="Nunito Bold"/>
              </a:rPr>
              <a:t>Arsitektur model Hybird Trans-CNN mencapai akurasi tertinggi dalam analisis sentimen yaitu sebesar 85.71% pada data validasi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28213" y="7205422"/>
            <a:ext cx="1078113" cy="986473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017218" y="7262052"/>
            <a:ext cx="13144101" cy="112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9">
                <a:solidFill>
                  <a:srgbClr val="53110E"/>
                </a:solidFill>
                <a:latin typeface="Nunito Bold"/>
              </a:rPr>
              <a:t>Penelitian ini tentunya akan membuka peluang pada pengembangan sistem yang lebih canggih dalam analisis sentimen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41147" y="3674276"/>
            <a:ext cx="1052246" cy="96280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3055318" y="3607601"/>
            <a:ext cx="13163151" cy="169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9">
                <a:solidFill>
                  <a:srgbClr val="53110E"/>
                </a:solidFill>
                <a:latin typeface="Nunito Bold"/>
              </a:rPr>
              <a:t>Analisis sentimen penting bagi perusahaan dan pemerintah untuk memahami perasaan masyarakat terhadap produk, layanan, atau kebijakan tertentu</a:t>
            </a:r>
          </a:p>
        </p:txBody>
      </p:sp>
      <p:sp>
        <p:nvSpPr>
          <p:cNvPr id="34" name="Freeform 34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6859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287024" y="5639186"/>
            <a:ext cx="6086998" cy="3665861"/>
          </a:xfrm>
          <a:custGeom>
            <a:avLst/>
            <a:gdLst/>
            <a:ahLst/>
            <a:cxnLst/>
            <a:rect l="l" t="t" r="r" b="b"/>
            <a:pathLst>
              <a:path w="6086998" h="3665861">
                <a:moveTo>
                  <a:pt x="0" y="0"/>
                </a:moveTo>
                <a:lnTo>
                  <a:pt x="6086998" y="0"/>
                </a:lnTo>
                <a:lnTo>
                  <a:pt x="6086998" y="3665860"/>
                </a:lnTo>
                <a:lnTo>
                  <a:pt x="0" y="3665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854626" y="5640335"/>
            <a:ext cx="5565436" cy="3707972"/>
          </a:xfrm>
          <a:custGeom>
            <a:avLst/>
            <a:gdLst/>
            <a:ahLst/>
            <a:cxnLst/>
            <a:rect l="l" t="t" r="r" b="b"/>
            <a:pathLst>
              <a:path w="5565436" h="3707972">
                <a:moveTo>
                  <a:pt x="0" y="0"/>
                </a:moveTo>
                <a:lnTo>
                  <a:pt x="5565436" y="0"/>
                </a:lnTo>
                <a:lnTo>
                  <a:pt x="5565436" y="3707972"/>
                </a:lnTo>
                <a:lnTo>
                  <a:pt x="0" y="3707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050697" y="2514636"/>
            <a:ext cx="12913978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REKOMENDASI: </a:t>
            </a:r>
            <a:r>
              <a:rPr lang="en-US" sz="5499">
                <a:solidFill>
                  <a:srgbClr val="F9A215"/>
                </a:solidFill>
                <a:latin typeface="Luckiest Guy"/>
              </a:rPr>
              <a:t>STABILITAS PILPRES 2024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0697" y="3324228"/>
            <a:ext cx="13924829" cy="169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4"/>
              </a:lnSpc>
            </a:pPr>
            <a:r>
              <a:rPr lang="en-US" sz="3239">
                <a:solidFill>
                  <a:srgbClr val="53110E"/>
                </a:solidFill>
                <a:latin typeface="Nunito Bold"/>
              </a:rPr>
              <a:t>Dengan model analisis sentimen otomatis ini, kita dapat melihat sentimen pengguna twitter menjelang pilpres 2024 sebagai parameter stabilitas politik pilpres 2024.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77" y="2067176"/>
            <a:ext cx="15912608" cy="7339307"/>
            <a:chOff x="0" y="0"/>
            <a:chExt cx="21432320" cy="9885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32320" cy="9885122"/>
            </a:xfrm>
            <a:custGeom>
              <a:avLst/>
              <a:gdLst/>
              <a:ahLst/>
              <a:cxnLst/>
              <a:rect l="l" t="t" r="r" b="b"/>
              <a:pathLst>
                <a:path w="21432320" h="9885122">
                  <a:moveTo>
                    <a:pt x="0" y="0"/>
                  </a:moveTo>
                  <a:lnTo>
                    <a:pt x="21432320" y="0"/>
                  </a:lnTo>
                  <a:lnTo>
                    <a:pt x="21432320" y="9885122"/>
                  </a:lnTo>
                  <a:lnTo>
                    <a:pt x="0" y="988512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11233" y="9066199"/>
            <a:ext cx="15910452" cy="680567"/>
            <a:chOff x="0" y="0"/>
            <a:chExt cx="21670552" cy="926954"/>
          </a:xfrm>
        </p:grpSpPr>
        <p:sp>
          <p:nvSpPr>
            <p:cNvPr id="6" name="Freeform 6"/>
            <p:cNvSpPr/>
            <p:nvPr/>
          </p:nvSpPr>
          <p:spPr>
            <a:xfrm>
              <a:off x="37454" y="32007"/>
              <a:ext cx="21595596" cy="862919"/>
            </a:xfrm>
            <a:custGeom>
              <a:avLst/>
              <a:gdLst/>
              <a:ahLst/>
              <a:cxnLst/>
              <a:rect l="l" t="t" r="r" b="b"/>
              <a:pathLst>
                <a:path w="21595596" h="862919">
                  <a:moveTo>
                    <a:pt x="368550" y="0"/>
                  </a:moveTo>
                  <a:lnTo>
                    <a:pt x="21227046" y="0"/>
                  </a:lnTo>
                  <a:cubicBezTo>
                    <a:pt x="21430549" y="0"/>
                    <a:pt x="21595596" y="131764"/>
                    <a:pt x="21595596" y="294255"/>
                  </a:cubicBezTo>
                  <a:lnTo>
                    <a:pt x="21595596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5048" y="0"/>
                    <a:pt x="368550" y="0"/>
                  </a:cubicBezTo>
                  <a:close/>
                </a:path>
              </a:pathLst>
            </a:custGeom>
            <a:solidFill>
              <a:srgbClr val="D2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1670505" cy="926934"/>
            </a:xfrm>
            <a:custGeom>
              <a:avLst/>
              <a:gdLst/>
              <a:ahLst/>
              <a:cxnLst/>
              <a:rect l="l" t="t" r="r" b="b"/>
              <a:pathLst>
                <a:path w="21670505" h="926934">
                  <a:moveTo>
                    <a:pt x="406004" y="0"/>
                  </a:moveTo>
                  <a:lnTo>
                    <a:pt x="21264500" y="0"/>
                  </a:lnTo>
                  <a:lnTo>
                    <a:pt x="21264500" y="32007"/>
                  </a:lnTo>
                  <a:lnTo>
                    <a:pt x="21264500" y="0"/>
                  </a:lnTo>
                  <a:cubicBezTo>
                    <a:pt x="21486355" y="0"/>
                    <a:pt x="21670505" y="144033"/>
                    <a:pt x="21670505" y="326262"/>
                  </a:cubicBezTo>
                  <a:lnTo>
                    <a:pt x="21633050" y="326262"/>
                  </a:lnTo>
                  <a:lnTo>
                    <a:pt x="21670505" y="326262"/>
                  </a:lnTo>
                  <a:lnTo>
                    <a:pt x="21670505" y="894926"/>
                  </a:lnTo>
                  <a:cubicBezTo>
                    <a:pt x="21670505" y="912637"/>
                    <a:pt x="21653776" y="926934"/>
                    <a:pt x="21633050" y="926934"/>
                  </a:cubicBezTo>
                  <a:lnTo>
                    <a:pt x="37454" y="926934"/>
                  </a:lnTo>
                  <a:cubicBezTo>
                    <a:pt x="16730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7454" y="326262"/>
                  </a:lnTo>
                  <a:lnTo>
                    <a:pt x="0" y="326262"/>
                  </a:lnTo>
                  <a:cubicBezTo>
                    <a:pt x="0" y="144033"/>
                    <a:pt x="184275" y="0"/>
                    <a:pt x="406004" y="0"/>
                  </a:cubicBezTo>
                  <a:cubicBezTo>
                    <a:pt x="412995" y="0"/>
                    <a:pt x="419862" y="1707"/>
                    <a:pt x="425854" y="4908"/>
                  </a:cubicBezTo>
                  <a:lnTo>
                    <a:pt x="406004" y="32007"/>
                  </a:lnTo>
                  <a:lnTo>
                    <a:pt x="406004" y="0"/>
                  </a:lnTo>
                  <a:moveTo>
                    <a:pt x="406004" y="64015"/>
                  </a:moveTo>
                  <a:cubicBezTo>
                    <a:pt x="399012" y="64015"/>
                    <a:pt x="392146" y="62308"/>
                    <a:pt x="386153" y="59107"/>
                  </a:cubicBezTo>
                  <a:lnTo>
                    <a:pt x="406004" y="32007"/>
                  </a:lnTo>
                  <a:lnTo>
                    <a:pt x="406004" y="64015"/>
                  </a:lnTo>
                  <a:cubicBezTo>
                    <a:pt x="220730" y="64015"/>
                    <a:pt x="74908" y="183402"/>
                    <a:pt x="74908" y="326262"/>
                  </a:cubicBezTo>
                  <a:lnTo>
                    <a:pt x="74908" y="894926"/>
                  </a:lnTo>
                  <a:lnTo>
                    <a:pt x="37454" y="894926"/>
                  </a:lnTo>
                  <a:lnTo>
                    <a:pt x="37454" y="862919"/>
                  </a:lnTo>
                  <a:lnTo>
                    <a:pt x="21633050" y="862919"/>
                  </a:lnTo>
                  <a:lnTo>
                    <a:pt x="21633050" y="894926"/>
                  </a:lnTo>
                  <a:lnTo>
                    <a:pt x="21595597" y="894926"/>
                  </a:lnTo>
                  <a:lnTo>
                    <a:pt x="21595597" y="326262"/>
                  </a:lnTo>
                  <a:cubicBezTo>
                    <a:pt x="21595597" y="183509"/>
                    <a:pt x="21449774" y="64015"/>
                    <a:pt x="21264500" y="64015"/>
                  </a:cubicBezTo>
                  <a:lnTo>
                    <a:pt x="406004" y="64015"/>
                  </a:lnTo>
                  <a:close/>
                </a:path>
              </a:pathLst>
            </a:custGeom>
            <a:solidFill>
              <a:srgbClr val="D2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9" name="Freeform 9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80369" y="8091480"/>
            <a:ext cx="1655286" cy="1655286"/>
          </a:xfrm>
          <a:custGeom>
            <a:avLst/>
            <a:gdLst/>
            <a:ahLst/>
            <a:cxnLst/>
            <a:rect l="l" t="t" r="r" b="b"/>
            <a:pathLst>
              <a:path w="1655286" h="1655286">
                <a:moveTo>
                  <a:pt x="0" y="0"/>
                </a:moveTo>
                <a:lnTo>
                  <a:pt x="1655285" y="0"/>
                </a:lnTo>
                <a:lnTo>
                  <a:pt x="1655285" y="1655286"/>
                </a:lnTo>
                <a:lnTo>
                  <a:pt x="0" y="1655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2854626" y="4164608"/>
            <a:ext cx="10197630" cy="4492767"/>
            <a:chOff x="0" y="0"/>
            <a:chExt cx="13596840" cy="5990356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0"/>
              <a:ext cx="13596840" cy="5990356"/>
              <a:chOff x="0" y="1559894"/>
              <a:chExt cx="14975218" cy="659762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1625154"/>
                <a:ext cx="1622315" cy="6532368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532368">
                    <a:moveTo>
                      <a:pt x="0" y="6532368"/>
                    </a:moveTo>
                    <a:lnTo>
                      <a:pt x="0" y="81116"/>
                    </a:lnTo>
                    <a:lnTo>
                      <a:pt x="0" y="81116"/>
                    </a:lnTo>
                    <a:cubicBezTo>
                      <a:pt x="0" y="36317"/>
                      <a:pt x="36317" y="0"/>
                      <a:pt x="81116" y="0"/>
                    </a:cubicBezTo>
                    <a:lnTo>
                      <a:pt x="1541200" y="0"/>
                    </a:lnTo>
                    <a:cubicBezTo>
                      <a:pt x="1585999" y="0"/>
                      <a:pt x="1622315" y="36317"/>
                      <a:pt x="1622315" y="81116"/>
                    </a:cubicBezTo>
                    <a:lnTo>
                      <a:pt x="1622315" y="6532368"/>
                    </a:lnTo>
                    <a:close/>
                  </a:path>
                </a:pathLst>
              </a:custGeom>
              <a:solidFill>
                <a:srgbClr val="4682B4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2670581" y="1625154"/>
                <a:ext cx="1622315" cy="6532368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532368">
                    <a:moveTo>
                      <a:pt x="0" y="6532368"/>
                    </a:moveTo>
                    <a:lnTo>
                      <a:pt x="0" y="81116"/>
                    </a:lnTo>
                    <a:cubicBezTo>
                      <a:pt x="0" y="36317"/>
                      <a:pt x="36316" y="0"/>
                      <a:pt x="81115" y="0"/>
                    </a:cubicBezTo>
                    <a:lnTo>
                      <a:pt x="1541199" y="0"/>
                    </a:lnTo>
                    <a:cubicBezTo>
                      <a:pt x="1585998" y="0"/>
                      <a:pt x="1622315" y="36317"/>
                      <a:pt x="1622315" y="81116"/>
                    </a:cubicBezTo>
                    <a:lnTo>
                      <a:pt x="1622315" y="6532368"/>
                    </a:lnTo>
                    <a:close/>
                  </a:path>
                </a:pathLst>
              </a:custGeom>
              <a:solidFill>
                <a:srgbClr val="4682B4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341161" y="1625154"/>
                <a:ext cx="1622315" cy="6532368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532368">
                    <a:moveTo>
                      <a:pt x="0" y="6532368"/>
                    </a:moveTo>
                    <a:lnTo>
                      <a:pt x="0" y="81116"/>
                    </a:lnTo>
                    <a:cubicBezTo>
                      <a:pt x="0" y="36317"/>
                      <a:pt x="36317" y="0"/>
                      <a:pt x="81116" y="0"/>
                    </a:cubicBezTo>
                    <a:lnTo>
                      <a:pt x="1541200" y="0"/>
                    </a:lnTo>
                    <a:cubicBezTo>
                      <a:pt x="1562713" y="0"/>
                      <a:pt x="1583345" y="8546"/>
                      <a:pt x="1598557" y="23759"/>
                    </a:cubicBezTo>
                    <a:cubicBezTo>
                      <a:pt x="1613770" y="38971"/>
                      <a:pt x="1622316" y="59603"/>
                      <a:pt x="1622316" y="81116"/>
                    </a:cubicBezTo>
                    <a:lnTo>
                      <a:pt x="1622316" y="6532368"/>
                    </a:lnTo>
                    <a:close/>
                  </a:path>
                </a:pathLst>
              </a:custGeom>
              <a:solidFill>
                <a:srgbClr val="4682B4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8011741" y="1625154"/>
                <a:ext cx="1622316" cy="6532368"/>
              </a:xfrm>
              <a:custGeom>
                <a:avLst/>
                <a:gdLst/>
                <a:ahLst/>
                <a:cxnLst/>
                <a:rect l="l" t="t" r="r" b="b"/>
                <a:pathLst>
                  <a:path w="1622316" h="6532368">
                    <a:moveTo>
                      <a:pt x="0" y="6532368"/>
                    </a:moveTo>
                    <a:lnTo>
                      <a:pt x="0" y="81116"/>
                    </a:lnTo>
                    <a:cubicBezTo>
                      <a:pt x="0" y="59603"/>
                      <a:pt x="8546" y="38971"/>
                      <a:pt x="23758" y="23759"/>
                    </a:cubicBezTo>
                    <a:cubicBezTo>
                      <a:pt x="38971" y="8546"/>
                      <a:pt x="59603" y="0"/>
                      <a:pt x="81116" y="0"/>
                    </a:cubicBezTo>
                    <a:lnTo>
                      <a:pt x="1541200" y="0"/>
                    </a:lnTo>
                    <a:cubicBezTo>
                      <a:pt x="1562713" y="0"/>
                      <a:pt x="1583345" y="8546"/>
                      <a:pt x="1598558" y="23759"/>
                    </a:cubicBezTo>
                    <a:cubicBezTo>
                      <a:pt x="1613770" y="38971"/>
                      <a:pt x="1622316" y="59603"/>
                      <a:pt x="1622316" y="81116"/>
                    </a:cubicBezTo>
                    <a:lnTo>
                      <a:pt x="1622316" y="6532368"/>
                    </a:lnTo>
                    <a:close/>
                  </a:path>
                </a:pathLst>
              </a:custGeom>
              <a:solidFill>
                <a:srgbClr val="4682B4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4682B4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3352903" y="1559894"/>
                <a:ext cx="1622315" cy="6597628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597628">
                    <a:moveTo>
                      <a:pt x="0" y="6597628"/>
                    </a:moveTo>
                    <a:lnTo>
                      <a:pt x="0" y="81116"/>
                    </a:lnTo>
                    <a:cubicBezTo>
                      <a:pt x="0" y="59603"/>
                      <a:pt x="8547" y="38971"/>
                      <a:pt x="23758" y="23758"/>
                    </a:cubicBezTo>
                    <a:cubicBezTo>
                      <a:pt x="38971" y="8546"/>
                      <a:pt x="59602" y="0"/>
                      <a:pt x="81116" y="0"/>
                    </a:cubicBezTo>
                    <a:lnTo>
                      <a:pt x="1541199" y="0"/>
                    </a:lnTo>
                    <a:cubicBezTo>
                      <a:pt x="1562712" y="0"/>
                      <a:pt x="1583343" y="8546"/>
                      <a:pt x="1598556" y="23758"/>
                    </a:cubicBezTo>
                    <a:cubicBezTo>
                      <a:pt x="1613768" y="38971"/>
                      <a:pt x="1622315" y="59603"/>
                      <a:pt x="1622315" y="81116"/>
                    </a:cubicBezTo>
                    <a:lnTo>
                      <a:pt x="1622315" y="6597628"/>
                    </a:lnTo>
                    <a:close/>
                  </a:path>
                </a:pathLst>
              </a:custGeom>
              <a:solidFill>
                <a:srgbClr val="4682B4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951773"/>
                <a:ext cx="1622315" cy="6205750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205750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6205749"/>
                    </a:lnTo>
                    <a:lnTo>
                      <a:pt x="0" y="6205749"/>
                    </a:lnTo>
                    <a:close/>
                  </a:path>
                </a:pathLst>
              </a:custGeom>
              <a:solidFill>
                <a:srgbClr val="FF149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2670581" y="2017096"/>
                <a:ext cx="1622315" cy="6140426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140426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6140426"/>
                    </a:lnTo>
                    <a:lnTo>
                      <a:pt x="0" y="6140426"/>
                    </a:lnTo>
                    <a:close/>
                  </a:path>
                </a:pathLst>
              </a:custGeom>
              <a:solidFill>
                <a:srgbClr val="FF1493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341161" y="2147744"/>
                <a:ext cx="1622315" cy="6009779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009779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6009778"/>
                    </a:lnTo>
                    <a:lnTo>
                      <a:pt x="0" y="6009778"/>
                    </a:lnTo>
                    <a:close/>
                  </a:path>
                </a:pathLst>
              </a:custGeom>
              <a:solidFill>
                <a:srgbClr val="FF1493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8011741" y="1951773"/>
                <a:ext cx="1622316" cy="6205750"/>
              </a:xfrm>
              <a:custGeom>
                <a:avLst/>
                <a:gdLst/>
                <a:ahLst/>
                <a:cxnLst/>
                <a:rect l="l" t="t" r="r" b="b"/>
                <a:pathLst>
                  <a:path w="1622316" h="6205750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6205749"/>
                    </a:lnTo>
                    <a:lnTo>
                      <a:pt x="0" y="6205749"/>
                    </a:lnTo>
                    <a:close/>
                  </a:path>
                </a:pathLst>
              </a:custGeom>
              <a:solidFill>
                <a:srgbClr val="FF1493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493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3352903" y="1755863"/>
                <a:ext cx="1622315" cy="6401659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401659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6401659"/>
                    </a:lnTo>
                    <a:lnTo>
                      <a:pt x="0" y="6401659"/>
                    </a:lnTo>
                    <a:close/>
                  </a:path>
                </a:pathLst>
              </a:custGeom>
              <a:solidFill>
                <a:srgbClr val="FF1493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2278391"/>
                <a:ext cx="1622315" cy="5879131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5879131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5879131"/>
                    </a:lnTo>
                    <a:lnTo>
                      <a:pt x="0" y="5879131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2670581" y="2278391"/>
                <a:ext cx="1622315" cy="5879131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5879131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5879131"/>
                    </a:lnTo>
                    <a:lnTo>
                      <a:pt x="0" y="5879131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5341161" y="2343715"/>
                <a:ext cx="1622315" cy="5813807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5813807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5813807"/>
                    </a:lnTo>
                    <a:lnTo>
                      <a:pt x="0" y="5813807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8011741" y="2213067"/>
                <a:ext cx="1622316" cy="5944455"/>
              </a:xfrm>
              <a:custGeom>
                <a:avLst/>
                <a:gdLst/>
                <a:ahLst/>
                <a:cxnLst/>
                <a:rect l="l" t="t" r="r" b="b"/>
                <a:pathLst>
                  <a:path w="1622316" h="5944455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5944455"/>
                    </a:lnTo>
                    <a:lnTo>
                      <a:pt x="0" y="5944455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D70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3352903" y="1886509"/>
                <a:ext cx="1622315" cy="6271013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6271013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6271013"/>
                    </a:lnTo>
                    <a:lnTo>
                      <a:pt x="0" y="6271013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4695367"/>
                <a:ext cx="1622315" cy="3462155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3462155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3462155"/>
                    </a:lnTo>
                    <a:lnTo>
                      <a:pt x="0" y="3462155"/>
                    </a:lnTo>
                    <a:close/>
                  </a:path>
                </a:pathLst>
              </a:custGeom>
              <a:solidFill>
                <a:srgbClr val="1E272E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2670581" y="4630043"/>
                <a:ext cx="1622315" cy="3527479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3527479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3527479"/>
                    </a:lnTo>
                    <a:lnTo>
                      <a:pt x="0" y="3527479"/>
                    </a:lnTo>
                    <a:close/>
                  </a:path>
                </a:pathLst>
              </a:custGeom>
              <a:solidFill>
                <a:srgbClr val="1E272E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5341161" y="4564720"/>
                <a:ext cx="1622315" cy="3592802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3592802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3592802"/>
                    </a:lnTo>
                    <a:lnTo>
                      <a:pt x="0" y="3592802"/>
                    </a:lnTo>
                    <a:close/>
                  </a:path>
                </a:pathLst>
              </a:custGeom>
              <a:solidFill>
                <a:srgbClr val="1E272E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8011741" y="4172778"/>
                <a:ext cx="1622316" cy="3984744"/>
              </a:xfrm>
              <a:custGeom>
                <a:avLst/>
                <a:gdLst/>
                <a:ahLst/>
                <a:cxnLst/>
                <a:rect l="l" t="t" r="r" b="b"/>
                <a:pathLst>
                  <a:path w="1622316" h="3984744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3984744"/>
                    </a:lnTo>
                    <a:lnTo>
                      <a:pt x="0" y="3984744"/>
                    </a:lnTo>
                    <a:close/>
                  </a:path>
                </a:pathLst>
              </a:custGeom>
              <a:solidFill>
                <a:srgbClr val="1E272E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1E272E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3352903" y="3454262"/>
                <a:ext cx="1622315" cy="4703260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4703260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4703260"/>
                    </a:lnTo>
                    <a:lnTo>
                      <a:pt x="0" y="4703260"/>
                    </a:lnTo>
                    <a:close/>
                  </a:path>
                </a:pathLst>
              </a:custGeom>
              <a:solidFill>
                <a:srgbClr val="1E272E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5413928"/>
                <a:ext cx="1622315" cy="2743595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2743595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2743594"/>
                    </a:lnTo>
                    <a:lnTo>
                      <a:pt x="0" y="2743594"/>
                    </a:lnTo>
                    <a:close/>
                  </a:path>
                </a:pathLst>
              </a:custGeom>
              <a:solidFill>
                <a:srgbClr val="FF5733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2670581" y="5479251"/>
                <a:ext cx="1622315" cy="2678271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2678271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2678271"/>
                    </a:lnTo>
                    <a:lnTo>
                      <a:pt x="0" y="2678271"/>
                    </a:lnTo>
                    <a:close/>
                  </a:path>
                </a:pathLst>
              </a:custGeom>
              <a:solidFill>
                <a:srgbClr val="FF5733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5341161" y="5544575"/>
                <a:ext cx="1622315" cy="2612947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2612947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2612947"/>
                    </a:lnTo>
                    <a:lnTo>
                      <a:pt x="0" y="2612947"/>
                    </a:lnTo>
                    <a:close/>
                  </a:path>
                </a:pathLst>
              </a:custGeom>
              <a:solidFill>
                <a:srgbClr val="FF5733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8011741" y="5609899"/>
                <a:ext cx="1622316" cy="2547624"/>
              </a:xfrm>
              <a:custGeom>
                <a:avLst/>
                <a:gdLst/>
                <a:ahLst/>
                <a:cxnLst/>
                <a:rect l="l" t="t" r="r" b="b"/>
                <a:pathLst>
                  <a:path w="1622316" h="2547624">
                    <a:moveTo>
                      <a:pt x="0" y="0"/>
                    </a:moveTo>
                    <a:lnTo>
                      <a:pt x="1622316" y="0"/>
                    </a:lnTo>
                    <a:lnTo>
                      <a:pt x="1622316" y="2547623"/>
                    </a:lnTo>
                    <a:lnTo>
                      <a:pt x="0" y="2547623"/>
                    </a:lnTo>
                    <a:close/>
                  </a:path>
                </a:pathLst>
              </a:custGeom>
              <a:solidFill>
                <a:srgbClr val="FF5733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5733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13352903" y="5609923"/>
                <a:ext cx="1622315" cy="2547599"/>
              </a:xfrm>
              <a:custGeom>
                <a:avLst/>
                <a:gdLst/>
                <a:ahLst/>
                <a:cxnLst/>
                <a:rect l="l" t="t" r="r" b="b"/>
                <a:pathLst>
                  <a:path w="1622315" h="2547599">
                    <a:moveTo>
                      <a:pt x="0" y="0"/>
                    </a:moveTo>
                    <a:lnTo>
                      <a:pt x="1622315" y="0"/>
                    </a:lnTo>
                    <a:lnTo>
                      <a:pt x="1622315" y="2547599"/>
                    </a:lnTo>
                    <a:lnTo>
                      <a:pt x="0" y="2547599"/>
                    </a:lnTo>
                    <a:close/>
                  </a:path>
                </a:pathLst>
              </a:custGeom>
              <a:solidFill>
                <a:srgbClr val="FF5733"/>
              </a:solidFill>
            </p:spPr>
          </p:sp>
        </p:grpSp>
      </p:grpSp>
      <p:sp>
        <p:nvSpPr>
          <p:cNvPr id="61" name="AutoShape 61"/>
          <p:cNvSpPr/>
          <p:nvPr/>
        </p:nvSpPr>
        <p:spPr>
          <a:xfrm>
            <a:off x="2327669" y="8909973"/>
            <a:ext cx="11400283" cy="57150"/>
          </a:xfrm>
          <a:prstGeom prst="line">
            <a:avLst/>
          </a:prstGeom>
          <a:ln w="1143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2" name="Group 62"/>
          <p:cNvGrpSpPr/>
          <p:nvPr/>
        </p:nvGrpSpPr>
        <p:grpSpPr>
          <a:xfrm>
            <a:off x="14084893" y="8091480"/>
            <a:ext cx="508697" cy="357417"/>
            <a:chOff x="0" y="0"/>
            <a:chExt cx="1156824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56824" cy="812800"/>
            </a:xfrm>
            <a:custGeom>
              <a:avLst/>
              <a:gdLst/>
              <a:ahLst/>
              <a:cxnLst/>
              <a:rect l="l" t="t" r="r" b="b"/>
              <a:pathLst>
                <a:path w="1156824" h="812800">
                  <a:moveTo>
                    <a:pt x="182629" y="0"/>
                  </a:moveTo>
                  <a:lnTo>
                    <a:pt x="974195" y="0"/>
                  </a:lnTo>
                  <a:cubicBezTo>
                    <a:pt x="1075058" y="0"/>
                    <a:pt x="1156824" y="81766"/>
                    <a:pt x="1156824" y="182629"/>
                  </a:cubicBezTo>
                  <a:lnTo>
                    <a:pt x="1156824" y="630171"/>
                  </a:lnTo>
                  <a:cubicBezTo>
                    <a:pt x="1156824" y="678607"/>
                    <a:pt x="1137583" y="725059"/>
                    <a:pt x="1103333" y="759309"/>
                  </a:cubicBezTo>
                  <a:cubicBezTo>
                    <a:pt x="1069084" y="793559"/>
                    <a:pt x="1022631" y="812800"/>
                    <a:pt x="974195" y="812800"/>
                  </a:cubicBezTo>
                  <a:lnTo>
                    <a:pt x="182629" y="812800"/>
                  </a:lnTo>
                  <a:cubicBezTo>
                    <a:pt x="134193" y="812800"/>
                    <a:pt x="87741" y="793559"/>
                    <a:pt x="53491" y="759309"/>
                  </a:cubicBezTo>
                  <a:cubicBezTo>
                    <a:pt x="19241" y="725059"/>
                    <a:pt x="0" y="678607"/>
                    <a:pt x="0" y="630171"/>
                  </a:cubicBezTo>
                  <a:lnTo>
                    <a:pt x="0" y="182629"/>
                  </a:lnTo>
                  <a:cubicBezTo>
                    <a:pt x="0" y="134193"/>
                    <a:pt x="19241" y="87741"/>
                    <a:pt x="53491" y="53491"/>
                  </a:cubicBezTo>
                  <a:cubicBezTo>
                    <a:pt x="87741" y="19241"/>
                    <a:pt x="134193" y="0"/>
                    <a:pt x="182629" y="0"/>
                  </a:cubicBezTo>
                  <a:close/>
                </a:path>
              </a:pathLst>
            </a:custGeom>
            <a:solidFill>
              <a:srgbClr val="4682B4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2050697" y="2522892"/>
            <a:ext cx="14129672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REKOMENDASI: </a:t>
            </a:r>
            <a:r>
              <a:rPr lang="en-US" sz="5499">
                <a:solidFill>
                  <a:srgbClr val="F9A215"/>
                </a:solidFill>
                <a:latin typeface="Luckiest Guy"/>
              </a:rPr>
              <a:t>STABILITAS PILPRES 2024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050697" y="3301008"/>
            <a:ext cx="1392482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Sentimen tweet yang berhubungan dengan pilpres 2024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991093" y="9058275"/>
            <a:ext cx="95786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 dirty="0">
                <a:solidFill>
                  <a:srgbClr val="000000"/>
                </a:solidFill>
                <a:latin typeface="Nunito Bold"/>
              </a:rPr>
              <a:t>Jul 23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527934" y="9056674"/>
            <a:ext cx="104725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Nunito Bold"/>
              </a:rPr>
              <a:t>Sep 23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346713" y="9061899"/>
            <a:ext cx="1062533" cy="404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 dirty="0" err="1">
                <a:solidFill>
                  <a:srgbClr val="000000"/>
                </a:solidFill>
                <a:latin typeface="Nunito Bold"/>
              </a:rPr>
              <a:t>Okt</a:t>
            </a:r>
            <a:r>
              <a:rPr lang="en-US" sz="2542" dirty="0">
                <a:solidFill>
                  <a:srgbClr val="000000"/>
                </a:solidFill>
                <a:latin typeface="Nunito Bold"/>
              </a:rPr>
              <a:t> 23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688121" y="9058275"/>
            <a:ext cx="1125843" cy="4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 dirty="0">
                <a:solidFill>
                  <a:srgbClr val="000000"/>
                </a:solidFill>
                <a:latin typeface="Nunito Bold"/>
              </a:rPr>
              <a:t>Aug 23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008276" y="9071424"/>
            <a:ext cx="102493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Nunito Bold"/>
              </a:rPr>
              <a:t>Feb 24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0385380" y="6144341"/>
            <a:ext cx="334698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542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385380" y="8913898"/>
            <a:ext cx="334698" cy="53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542">
                <a:solidFill>
                  <a:srgbClr val="000000"/>
                </a:solidFill>
                <a:latin typeface="Nunito Bold"/>
              </a:rPr>
              <a:t>...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4808027" y="8120297"/>
            <a:ext cx="116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unito Bold"/>
              </a:rPr>
              <a:t>Sadness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084893" y="7551228"/>
            <a:ext cx="508697" cy="357417"/>
            <a:chOff x="0" y="0"/>
            <a:chExt cx="1156824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156824" cy="812800"/>
            </a:xfrm>
            <a:custGeom>
              <a:avLst/>
              <a:gdLst/>
              <a:ahLst/>
              <a:cxnLst/>
              <a:rect l="l" t="t" r="r" b="b"/>
              <a:pathLst>
                <a:path w="1156824" h="812800">
                  <a:moveTo>
                    <a:pt x="182629" y="0"/>
                  </a:moveTo>
                  <a:lnTo>
                    <a:pt x="974195" y="0"/>
                  </a:lnTo>
                  <a:cubicBezTo>
                    <a:pt x="1075058" y="0"/>
                    <a:pt x="1156824" y="81766"/>
                    <a:pt x="1156824" y="182629"/>
                  </a:cubicBezTo>
                  <a:lnTo>
                    <a:pt x="1156824" y="630171"/>
                  </a:lnTo>
                  <a:cubicBezTo>
                    <a:pt x="1156824" y="678607"/>
                    <a:pt x="1137583" y="725059"/>
                    <a:pt x="1103333" y="759309"/>
                  </a:cubicBezTo>
                  <a:cubicBezTo>
                    <a:pt x="1069084" y="793559"/>
                    <a:pt x="1022631" y="812800"/>
                    <a:pt x="974195" y="812800"/>
                  </a:cubicBezTo>
                  <a:lnTo>
                    <a:pt x="182629" y="812800"/>
                  </a:lnTo>
                  <a:cubicBezTo>
                    <a:pt x="134193" y="812800"/>
                    <a:pt x="87741" y="793559"/>
                    <a:pt x="53491" y="759309"/>
                  </a:cubicBezTo>
                  <a:cubicBezTo>
                    <a:pt x="19241" y="725059"/>
                    <a:pt x="0" y="678607"/>
                    <a:pt x="0" y="630171"/>
                  </a:cubicBezTo>
                  <a:lnTo>
                    <a:pt x="0" y="182629"/>
                  </a:lnTo>
                  <a:cubicBezTo>
                    <a:pt x="0" y="134193"/>
                    <a:pt x="19241" y="87741"/>
                    <a:pt x="53491" y="53491"/>
                  </a:cubicBezTo>
                  <a:cubicBezTo>
                    <a:pt x="87741" y="19241"/>
                    <a:pt x="134193" y="0"/>
                    <a:pt x="182629" y="0"/>
                  </a:cubicBezTo>
                  <a:close/>
                </a:path>
              </a:pathLst>
            </a:custGeom>
            <a:solidFill>
              <a:srgbClr val="FF1493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5034214" y="7580064"/>
            <a:ext cx="560669" cy="29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unito Bold"/>
              </a:rPr>
              <a:t>Love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14084893" y="7012836"/>
            <a:ext cx="508697" cy="357417"/>
            <a:chOff x="0" y="0"/>
            <a:chExt cx="1156824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156824" cy="812800"/>
            </a:xfrm>
            <a:custGeom>
              <a:avLst/>
              <a:gdLst/>
              <a:ahLst/>
              <a:cxnLst/>
              <a:rect l="l" t="t" r="r" b="b"/>
              <a:pathLst>
                <a:path w="1156824" h="812800">
                  <a:moveTo>
                    <a:pt x="182629" y="0"/>
                  </a:moveTo>
                  <a:lnTo>
                    <a:pt x="974195" y="0"/>
                  </a:lnTo>
                  <a:cubicBezTo>
                    <a:pt x="1075058" y="0"/>
                    <a:pt x="1156824" y="81766"/>
                    <a:pt x="1156824" y="182629"/>
                  </a:cubicBezTo>
                  <a:lnTo>
                    <a:pt x="1156824" y="630171"/>
                  </a:lnTo>
                  <a:cubicBezTo>
                    <a:pt x="1156824" y="678607"/>
                    <a:pt x="1137583" y="725059"/>
                    <a:pt x="1103333" y="759309"/>
                  </a:cubicBezTo>
                  <a:cubicBezTo>
                    <a:pt x="1069084" y="793559"/>
                    <a:pt x="1022631" y="812800"/>
                    <a:pt x="974195" y="812800"/>
                  </a:cubicBezTo>
                  <a:lnTo>
                    <a:pt x="182629" y="812800"/>
                  </a:lnTo>
                  <a:cubicBezTo>
                    <a:pt x="134193" y="812800"/>
                    <a:pt x="87741" y="793559"/>
                    <a:pt x="53491" y="759309"/>
                  </a:cubicBezTo>
                  <a:cubicBezTo>
                    <a:pt x="19241" y="725059"/>
                    <a:pt x="0" y="678607"/>
                    <a:pt x="0" y="630171"/>
                  </a:cubicBezTo>
                  <a:lnTo>
                    <a:pt x="0" y="182629"/>
                  </a:lnTo>
                  <a:cubicBezTo>
                    <a:pt x="0" y="134193"/>
                    <a:pt x="19241" y="87741"/>
                    <a:pt x="53491" y="53491"/>
                  </a:cubicBezTo>
                  <a:cubicBezTo>
                    <a:pt x="87741" y="19241"/>
                    <a:pt x="134193" y="0"/>
                    <a:pt x="182629" y="0"/>
                  </a:cubicBezTo>
                  <a:close/>
                </a:path>
              </a:pathLst>
            </a:custGeom>
            <a:solidFill>
              <a:srgbClr val="FFD700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15141487" y="7039831"/>
            <a:ext cx="369919" cy="29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unito Bold"/>
              </a:rPr>
              <a:t>Joy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14084893" y="6474444"/>
            <a:ext cx="508697" cy="357417"/>
            <a:chOff x="0" y="0"/>
            <a:chExt cx="1156824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56824" cy="812800"/>
            </a:xfrm>
            <a:custGeom>
              <a:avLst/>
              <a:gdLst/>
              <a:ahLst/>
              <a:cxnLst/>
              <a:rect l="l" t="t" r="r" b="b"/>
              <a:pathLst>
                <a:path w="1156824" h="812800">
                  <a:moveTo>
                    <a:pt x="182629" y="0"/>
                  </a:moveTo>
                  <a:lnTo>
                    <a:pt x="974195" y="0"/>
                  </a:lnTo>
                  <a:cubicBezTo>
                    <a:pt x="1075058" y="0"/>
                    <a:pt x="1156824" y="81766"/>
                    <a:pt x="1156824" y="182629"/>
                  </a:cubicBezTo>
                  <a:lnTo>
                    <a:pt x="1156824" y="630171"/>
                  </a:lnTo>
                  <a:cubicBezTo>
                    <a:pt x="1156824" y="678607"/>
                    <a:pt x="1137583" y="725059"/>
                    <a:pt x="1103333" y="759309"/>
                  </a:cubicBezTo>
                  <a:cubicBezTo>
                    <a:pt x="1069084" y="793559"/>
                    <a:pt x="1022631" y="812800"/>
                    <a:pt x="974195" y="812800"/>
                  </a:cubicBezTo>
                  <a:lnTo>
                    <a:pt x="182629" y="812800"/>
                  </a:lnTo>
                  <a:cubicBezTo>
                    <a:pt x="134193" y="812800"/>
                    <a:pt x="87741" y="793559"/>
                    <a:pt x="53491" y="759309"/>
                  </a:cubicBezTo>
                  <a:cubicBezTo>
                    <a:pt x="19241" y="725059"/>
                    <a:pt x="0" y="678607"/>
                    <a:pt x="0" y="630171"/>
                  </a:cubicBezTo>
                  <a:lnTo>
                    <a:pt x="0" y="182629"/>
                  </a:lnTo>
                  <a:cubicBezTo>
                    <a:pt x="0" y="134193"/>
                    <a:pt x="19241" y="87741"/>
                    <a:pt x="53491" y="53491"/>
                  </a:cubicBezTo>
                  <a:cubicBezTo>
                    <a:pt x="87741" y="19241"/>
                    <a:pt x="134193" y="0"/>
                    <a:pt x="182629" y="0"/>
                  </a:cubicBezTo>
                  <a:close/>
                </a:path>
              </a:pathLst>
            </a:custGeom>
            <a:solidFill>
              <a:srgbClr val="1E272E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4970236" y="6499598"/>
            <a:ext cx="6669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unito Bold"/>
              </a:rPr>
              <a:t>Fear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4084893" y="5936052"/>
            <a:ext cx="508697" cy="357417"/>
            <a:chOff x="0" y="0"/>
            <a:chExt cx="1156824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156824" cy="812800"/>
            </a:xfrm>
            <a:custGeom>
              <a:avLst/>
              <a:gdLst/>
              <a:ahLst/>
              <a:cxnLst/>
              <a:rect l="l" t="t" r="r" b="b"/>
              <a:pathLst>
                <a:path w="1156824" h="812800">
                  <a:moveTo>
                    <a:pt x="182629" y="0"/>
                  </a:moveTo>
                  <a:lnTo>
                    <a:pt x="974195" y="0"/>
                  </a:lnTo>
                  <a:cubicBezTo>
                    <a:pt x="1075058" y="0"/>
                    <a:pt x="1156824" y="81766"/>
                    <a:pt x="1156824" y="182629"/>
                  </a:cubicBezTo>
                  <a:lnTo>
                    <a:pt x="1156824" y="630171"/>
                  </a:lnTo>
                  <a:cubicBezTo>
                    <a:pt x="1156824" y="678607"/>
                    <a:pt x="1137583" y="725059"/>
                    <a:pt x="1103333" y="759309"/>
                  </a:cubicBezTo>
                  <a:cubicBezTo>
                    <a:pt x="1069084" y="793559"/>
                    <a:pt x="1022631" y="812800"/>
                    <a:pt x="974195" y="812800"/>
                  </a:cubicBezTo>
                  <a:lnTo>
                    <a:pt x="182629" y="812800"/>
                  </a:lnTo>
                  <a:cubicBezTo>
                    <a:pt x="134193" y="812800"/>
                    <a:pt x="87741" y="793559"/>
                    <a:pt x="53491" y="759309"/>
                  </a:cubicBezTo>
                  <a:cubicBezTo>
                    <a:pt x="19241" y="725059"/>
                    <a:pt x="0" y="678607"/>
                    <a:pt x="0" y="630171"/>
                  </a:cubicBezTo>
                  <a:lnTo>
                    <a:pt x="0" y="182629"/>
                  </a:lnTo>
                  <a:cubicBezTo>
                    <a:pt x="0" y="134193"/>
                    <a:pt x="19241" y="87741"/>
                    <a:pt x="53491" y="53491"/>
                  </a:cubicBezTo>
                  <a:cubicBezTo>
                    <a:pt x="87741" y="19241"/>
                    <a:pt x="134193" y="0"/>
                    <a:pt x="182629" y="0"/>
                  </a:cubicBezTo>
                  <a:close/>
                </a:path>
              </a:pathLst>
            </a:custGeom>
            <a:solidFill>
              <a:srgbClr val="FF5733"/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4813817" y="5943896"/>
            <a:ext cx="97755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unito Bold"/>
              </a:rPr>
              <a:t>Anger</a:t>
            </a:r>
          </a:p>
        </p:txBody>
      </p:sp>
      <p:sp>
        <p:nvSpPr>
          <p:cNvPr id="91" name="TextBox 91"/>
          <p:cNvSpPr txBox="1"/>
          <p:nvPr/>
        </p:nvSpPr>
        <p:spPr>
          <a:xfrm rot="-5400000">
            <a:off x="366908" y="6339905"/>
            <a:ext cx="308405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Bold"/>
              </a:rPr>
              <a:t>Sentimen Tweet</a:t>
            </a:r>
          </a:p>
        </p:txBody>
      </p:sp>
      <p:sp>
        <p:nvSpPr>
          <p:cNvPr id="92" name="AutoShape 92"/>
          <p:cNvSpPr/>
          <p:nvPr/>
        </p:nvSpPr>
        <p:spPr>
          <a:xfrm flipH="1">
            <a:off x="2327382" y="4286272"/>
            <a:ext cx="286" cy="4652277"/>
          </a:xfrm>
          <a:prstGeom prst="line">
            <a:avLst/>
          </a:prstGeom>
          <a:ln w="1143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Freeform 93"/>
          <p:cNvSpPr/>
          <p:nvPr/>
        </p:nvSpPr>
        <p:spPr>
          <a:xfrm>
            <a:off x="16978763" y="93483"/>
            <a:ext cx="1450636" cy="935217"/>
          </a:xfrm>
          <a:custGeom>
            <a:avLst/>
            <a:gdLst/>
            <a:ahLst/>
            <a:cxnLst/>
            <a:rect l="l" t="t" r="r" b="b"/>
            <a:pathLst>
              <a:path w="1450636" h="935217">
                <a:moveTo>
                  <a:pt x="0" y="0"/>
                </a:moveTo>
                <a:lnTo>
                  <a:pt x="1450636" y="0"/>
                </a:lnTo>
                <a:lnTo>
                  <a:pt x="1450636" y="935217"/>
                </a:lnTo>
                <a:lnTo>
                  <a:pt x="0" y="935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4" name="TextBox 94"/>
          <p:cNvSpPr txBox="1"/>
          <p:nvPr/>
        </p:nvSpPr>
        <p:spPr>
          <a:xfrm>
            <a:off x="13694811" y="9775341"/>
            <a:ext cx="419794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542">
                <a:solidFill>
                  <a:srgbClr val="000000"/>
                </a:solidFill>
                <a:latin typeface="Nunito Bold Italics"/>
              </a:rPr>
              <a:t>*bukan merupakan data asli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6859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764757" y="5267985"/>
            <a:ext cx="4061852" cy="4072032"/>
          </a:xfrm>
          <a:custGeom>
            <a:avLst/>
            <a:gdLst/>
            <a:ahLst/>
            <a:cxnLst/>
            <a:rect l="l" t="t" r="r" b="b"/>
            <a:pathLst>
              <a:path w="4061852" h="4072032">
                <a:moveTo>
                  <a:pt x="0" y="0"/>
                </a:moveTo>
                <a:lnTo>
                  <a:pt x="4061852" y="0"/>
                </a:lnTo>
                <a:lnTo>
                  <a:pt x="4061852" y="4072032"/>
                </a:lnTo>
                <a:lnTo>
                  <a:pt x="0" y="407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620253" y="5267985"/>
            <a:ext cx="4106790" cy="3916851"/>
          </a:xfrm>
          <a:custGeom>
            <a:avLst/>
            <a:gdLst/>
            <a:ahLst/>
            <a:cxnLst/>
            <a:rect l="l" t="t" r="r" b="b"/>
            <a:pathLst>
              <a:path w="4106790" h="3916851">
                <a:moveTo>
                  <a:pt x="0" y="0"/>
                </a:moveTo>
                <a:lnTo>
                  <a:pt x="4106790" y="0"/>
                </a:lnTo>
                <a:lnTo>
                  <a:pt x="4106790" y="3916851"/>
                </a:lnTo>
                <a:lnTo>
                  <a:pt x="0" y="3916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248228" y="142287"/>
            <a:ext cx="1886901" cy="1216475"/>
          </a:xfrm>
          <a:custGeom>
            <a:avLst/>
            <a:gdLst/>
            <a:ahLst/>
            <a:cxnLst/>
            <a:rect l="l" t="t" r="r" b="b"/>
            <a:pathLst>
              <a:path w="1886901" h="1216475">
                <a:moveTo>
                  <a:pt x="0" y="0"/>
                </a:moveTo>
                <a:lnTo>
                  <a:pt x="1886901" y="0"/>
                </a:lnTo>
                <a:lnTo>
                  <a:pt x="1886901" y="1216474"/>
                </a:lnTo>
                <a:lnTo>
                  <a:pt x="0" y="1216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70684" y="8110572"/>
            <a:ext cx="2258789" cy="2258789"/>
          </a:xfrm>
          <a:custGeom>
            <a:avLst/>
            <a:gdLst/>
            <a:ahLst/>
            <a:cxnLst/>
            <a:rect l="l" t="t" r="r" b="b"/>
            <a:pathLst>
              <a:path w="2258789" h="2258789">
                <a:moveTo>
                  <a:pt x="0" y="0"/>
                </a:moveTo>
                <a:lnTo>
                  <a:pt x="2258789" y="0"/>
                </a:lnTo>
                <a:lnTo>
                  <a:pt x="2258789" y="2258789"/>
                </a:lnTo>
                <a:lnTo>
                  <a:pt x="0" y="2258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22910" y="8110572"/>
            <a:ext cx="2571640" cy="2571640"/>
          </a:xfrm>
          <a:custGeom>
            <a:avLst/>
            <a:gdLst/>
            <a:ahLst/>
            <a:cxnLst/>
            <a:rect l="l" t="t" r="r" b="b"/>
            <a:pathLst>
              <a:path w="2571640" h="2571640">
                <a:moveTo>
                  <a:pt x="0" y="0"/>
                </a:moveTo>
                <a:lnTo>
                  <a:pt x="2571640" y="0"/>
                </a:lnTo>
                <a:lnTo>
                  <a:pt x="2571640" y="2571640"/>
                </a:lnTo>
                <a:lnTo>
                  <a:pt x="0" y="2571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050697" y="2479084"/>
            <a:ext cx="1128818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REKOMENDASI: </a:t>
            </a:r>
            <a:r>
              <a:rPr lang="en-US" sz="5499">
                <a:solidFill>
                  <a:srgbClr val="F9A215"/>
                </a:solidFill>
                <a:latin typeface="Luckiest Guy"/>
              </a:rPr>
              <a:t>DUNIA BISNIS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50697" y="3324244"/>
            <a:ext cx="1392482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3110E"/>
                </a:solidFill>
                <a:latin typeface="Nunito Bold"/>
              </a:rPr>
              <a:t>Dalam dunia bisnis digital, penting untuk memahami bagaimana audiens merespons suatu produk atau merek di media sosial untuk meningkatkan Engagement Rate.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1FFFF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1091149" y="2839273"/>
            <a:ext cx="7837439" cy="7123058"/>
          </a:xfrm>
          <a:custGeom>
            <a:avLst/>
            <a:gdLst/>
            <a:ahLst/>
            <a:cxnLst/>
            <a:rect l="l" t="t" r="r" b="b"/>
            <a:pathLst>
              <a:path w="7837439" h="7123058">
                <a:moveTo>
                  <a:pt x="0" y="0"/>
                </a:moveTo>
                <a:lnTo>
                  <a:pt x="7837440" y="0"/>
                </a:lnTo>
                <a:lnTo>
                  <a:pt x="7837440" y="7123058"/>
                </a:lnTo>
                <a:lnTo>
                  <a:pt x="0" y="712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8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300064" y="5803027"/>
            <a:ext cx="7142974" cy="1691294"/>
            <a:chOff x="0" y="0"/>
            <a:chExt cx="1973368" cy="4672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3368" cy="467249"/>
            </a:xfrm>
            <a:custGeom>
              <a:avLst/>
              <a:gdLst/>
              <a:ahLst/>
              <a:cxnLst/>
              <a:rect l="l" t="t" r="r" b="b"/>
              <a:pathLst>
                <a:path w="1973368" h="467249">
                  <a:moveTo>
                    <a:pt x="55276" y="0"/>
                  </a:moveTo>
                  <a:lnTo>
                    <a:pt x="1918091" y="0"/>
                  </a:lnTo>
                  <a:cubicBezTo>
                    <a:pt x="1948619" y="0"/>
                    <a:pt x="1973368" y="24748"/>
                    <a:pt x="1973368" y="55276"/>
                  </a:cubicBezTo>
                  <a:lnTo>
                    <a:pt x="1973368" y="411972"/>
                  </a:lnTo>
                  <a:cubicBezTo>
                    <a:pt x="1973368" y="442501"/>
                    <a:pt x="1948619" y="467249"/>
                    <a:pt x="1918091" y="467249"/>
                  </a:cubicBezTo>
                  <a:lnTo>
                    <a:pt x="55276" y="467249"/>
                  </a:lnTo>
                  <a:cubicBezTo>
                    <a:pt x="24748" y="467249"/>
                    <a:pt x="0" y="442501"/>
                    <a:pt x="0" y="411972"/>
                  </a:cubicBezTo>
                  <a:lnTo>
                    <a:pt x="0" y="55276"/>
                  </a:lnTo>
                  <a:cubicBezTo>
                    <a:pt x="0" y="24748"/>
                    <a:pt x="24748" y="0"/>
                    <a:pt x="55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53110E"/>
              </a:solidFill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15033" y="8789721"/>
            <a:ext cx="624519" cy="605784"/>
          </a:xfrm>
          <a:custGeom>
            <a:avLst/>
            <a:gdLst/>
            <a:ahLst/>
            <a:cxnLst/>
            <a:rect l="l" t="t" r="r" b="b"/>
            <a:pathLst>
              <a:path w="624519" h="605784">
                <a:moveTo>
                  <a:pt x="0" y="0"/>
                </a:moveTo>
                <a:lnTo>
                  <a:pt x="624520" y="0"/>
                </a:lnTo>
                <a:lnTo>
                  <a:pt x="624520" y="605784"/>
                </a:lnTo>
                <a:lnTo>
                  <a:pt x="0" y="605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191936" y="2304208"/>
            <a:ext cx="547616" cy="581025"/>
          </a:xfrm>
          <a:custGeom>
            <a:avLst/>
            <a:gdLst/>
            <a:ahLst/>
            <a:cxnLst/>
            <a:rect l="l" t="t" r="r" b="b"/>
            <a:pathLst>
              <a:path w="547616" h="581025">
                <a:moveTo>
                  <a:pt x="547617" y="0"/>
                </a:moveTo>
                <a:lnTo>
                  <a:pt x="0" y="0"/>
                </a:lnTo>
                <a:lnTo>
                  <a:pt x="0" y="581025"/>
                </a:lnTo>
                <a:lnTo>
                  <a:pt x="547617" y="581025"/>
                </a:lnTo>
                <a:lnTo>
                  <a:pt x="5476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922" y="2398452"/>
            <a:ext cx="1283131" cy="1302070"/>
          </a:xfrm>
          <a:custGeom>
            <a:avLst/>
            <a:gdLst/>
            <a:ahLst/>
            <a:cxnLst/>
            <a:rect l="l" t="t" r="r" b="b"/>
            <a:pathLst>
              <a:path w="1283131" h="1302070">
                <a:moveTo>
                  <a:pt x="0" y="0"/>
                </a:moveTo>
                <a:lnTo>
                  <a:pt x="1283131" y="0"/>
                </a:lnTo>
                <a:lnTo>
                  <a:pt x="1283131" y="1302070"/>
                </a:lnTo>
                <a:lnTo>
                  <a:pt x="0" y="13020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64922" y="2376867"/>
            <a:ext cx="358369" cy="435707"/>
          </a:xfrm>
          <a:custGeom>
            <a:avLst/>
            <a:gdLst/>
            <a:ahLst/>
            <a:cxnLst/>
            <a:rect l="l" t="t" r="r" b="b"/>
            <a:pathLst>
              <a:path w="358369" h="435707">
                <a:moveTo>
                  <a:pt x="0" y="0"/>
                </a:moveTo>
                <a:lnTo>
                  <a:pt x="358369" y="0"/>
                </a:lnTo>
                <a:lnTo>
                  <a:pt x="358369" y="435707"/>
                </a:lnTo>
                <a:lnTo>
                  <a:pt x="0" y="435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52735" y="3065544"/>
            <a:ext cx="9669783" cy="146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1000" spc="275">
                <a:solidFill>
                  <a:srgbClr val="344C9D"/>
                </a:solidFill>
                <a:latin typeface="Luckiest Guy"/>
              </a:rPr>
              <a:t>TERIMA KASIH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3295" y="4433307"/>
            <a:ext cx="814244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0000"/>
                </a:solidFill>
                <a:latin typeface="Luckiest Guy"/>
              </a:rPr>
              <a:t>ATAS PERHATIANNYA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00064" y="6112959"/>
            <a:ext cx="7142974" cy="10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527">
                <a:solidFill>
                  <a:srgbClr val="53110E"/>
                </a:solidFill>
                <a:latin typeface="Nunito Bold"/>
              </a:rPr>
              <a:t>Apabila Ada Pertanyaan dari Dewan Juri, Kami Persilahkan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21" name="Freeform 21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24" name="Freeform 24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27" name="Freeform 27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sp>
        <p:nvSpPr>
          <p:cNvPr id="9" name="AutoShape 9"/>
          <p:cNvSpPr/>
          <p:nvPr/>
        </p:nvSpPr>
        <p:spPr>
          <a:xfrm flipV="1">
            <a:off x="3096025" y="9357948"/>
            <a:ext cx="12864557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0826050" y="8711215"/>
            <a:ext cx="4761562" cy="48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13"/>
              </a:lnSpc>
            </a:pPr>
            <a:r>
              <a:rPr lang="en-US" sz="3177">
                <a:solidFill>
                  <a:srgbClr val="53110E"/>
                </a:solidFill>
                <a:latin typeface="Nunito Bold"/>
              </a:rPr>
              <a:t>Jumlah Pengguna</a:t>
            </a:r>
          </a:p>
        </p:txBody>
      </p:sp>
      <p:sp>
        <p:nvSpPr>
          <p:cNvPr id="11" name="AutoShape 11"/>
          <p:cNvSpPr/>
          <p:nvPr/>
        </p:nvSpPr>
        <p:spPr>
          <a:xfrm flipH="1" flipV="1">
            <a:off x="3093863" y="4645547"/>
            <a:ext cx="4324" cy="4712377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3369521" y="4963760"/>
            <a:ext cx="9281754" cy="4082619"/>
            <a:chOff x="0" y="0"/>
            <a:chExt cx="12375672" cy="5443492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2375672" cy="5443492"/>
              <a:chOff x="0" y="-42"/>
              <a:chExt cx="13630254" cy="599532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1699"/>
                <a:ext cx="13630266" cy="974633"/>
              </a:xfrm>
              <a:custGeom>
                <a:avLst/>
                <a:gdLst/>
                <a:ahLst/>
                <a:cxnLst/>
                <a:rect l="l" t="t" r="r" b="b"/>
                <a:pathLst>
                  <a:path w="13630266" h="974633">
                    <a:moveTo>
                      <a:pt x="0" y="1699"/>
                    </a:moveTo>
                    <a:lnTo>
                      <a:pt x="13138286" y="1699"/>
                    </a:lnTo>
                    <a:cubicBezTo>
                      <a:pt x="13268178" y="0"/>
                      <a:pt x="13393333" y="50413"/>
                      <a:pt x="13485783" y="141668"/>
                    </a:cubicBezTo>
                    <a:cubicBezTo>
                      <a:pt x="13578232" y="232924"/>
                      <a:pt x="13630266" y="357415"/>
                      <a:pt x="13630255" y="487317"/>
                    </a:cubicBezTo>
                    <a:lnTo>
                      <a:pt x="13630255" y="487317"/>
                    </a:lnTo>
                    <a:cubicBezTo>
                      <a:pt x="13630266" y="617219"/>
                      <a:pt x="13578232" y="741710"/>
                      <a:pt x="13485783" y="832966"/>
                    </a:cubicBezTo>
                    <a:cubicBezTo>
                      <a:pt x="13393333" y="924221"/>
                      <a:pt x="13268178" y="974634"/>
                      <a:pt x="13138286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00247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1254313"/>
                <a:ext cx="12582761" cy="974633"/>
              </a:xfrm>
              <a:custGeom>
                <a:avLst/>
                <a:gdLst/>
                <a:ahLst/>
                <a:cxnLst/>
                <a:rect l="l" t="t" r="r" b="b"/>
                <a:pathLst>
                  <a:path w="12582761" h="974633">
                    <a:moveTo>
                      <a:pt x="0" y="1699"/>
                    </a:moveTo>
                    <a:lnTo>
                      <a:pt x="12090782" y="1699"/>
                    </a:lnTo>
                    <a:cubicBezTo>
                      <a:pt x="12220673" y="0"/>
                      <a:pt x="12345829" y="50413"/>
                      <a:pt x="12438278" y="141669"/>
                    </a:cubicBezTo>
                    <a:cubicBezTo>
                      <a:pt x="12530727" y="232924"/>
                      <a:pt x="12582761" y="357415"/>
                      <a:pt x="12582750" y="487317"/>
                    </a:cubicBezTo>
                    <a:lnTo>
                      <a:pt x="12582750" y="487317"/>
                    </a:lnTo>
                    <a:cubicBezTo>
                      <a:pt x="12582761" y="617219"/>
                      <a:pt x="12530727" y="741710"/>
                      <a:pt x="12438278" y="832965"/>
                    </a:cubicBezTo>
                    <a:cubicBezTo>
                      <a:pt x="12345829" y="924221"/>
                      <a:pt x="12220673" y="974634"/>
                      <a:pt x="12090782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00247D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2510325"/>
                <a:ext cx="11535256" cy="974633"/>
              </a:xfrm>
              <a:custGeom>
                <a:avLst/>
                <a:gdLst/>
                <a:ahLst/>
                <a:cxnLst/>
                <a:rect l="l" t="t" r="r" b="b"/>
                <a:pathLst>
                  <a:path w="11535256" h="974633">
                    <a:moveTo>
                      <a:pt x="0" y="1699"/>
                    </a:moveTo>
                    <a:lnTo>
                      <a:pt x="11043278" y="1699"/>
                    </a:lnTo>
                    <a:cubicBezTo>
                      <a:pt x="11173168" y="0"/>
                      <a:pt x="11298324" y="50413"/>
                      <a:pt x="11390774" y="141669"/>
                    </a:cubicBezTo>
                    <a:cubicBezTo>
                      <a:pt x="11483222" y="232924"/>
                      <a:pt x="11535256" y="357415"/>
                      <a:pt x="11535246" y="487317"/>
                    </a:cubicBezTo>
                    <a:lnTo>
                      <a:pt x="11535246" y="487317"/>
                    </a:lnTo>
                    <a:cubicBezTo>
                      <a:pt x="11535256" y="617218"/>
                      <a:pt x="11483223" y="741709"/>
                      <a:pt x="11390774" y="832965"/>
                    </a:cubicBezTo>
                    <a:cubicBezTo>
                      <a:pt x="11298325" y="924221"/>
                      <a:pt x="11173168" y="974633"/>
                      <a:pt x="11043278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00247D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3766337"/>
                <a:ext cx="10173502" cy="974634"/>
              </a:xfrm>
              <a:custGeom>
                <a:avLst/>
                <a:gdLst/>
                <a:ahLst/>
                <a:cxnLst/>
                <a:rect l="l" t="t" r="r" b="b"/>
                <a:pathLst>
                  <a:path w="10173502" h="974634">
                    <a:moveTo>
                      <a:pt x="0" y="1699"/>
                    </a:moveTo>
                    <a:lnTo>
                      <a:pt x="9681522" y="1699"/>
                    </a:lnTo>
                    <a:cubicBezTo>
                      <a:pt x="9811413" y="0"/>
                      <a:pt x="9936569" y="50413"/>
                      <a:pt x="10029019" y="141668"/>
                    </a:cubicBezTo>
                    <a:cubicBezTo>
                      <a:pt x="10121467" y="232924"/>
                      <a:pt x="10173502" y="357415"/>
                      <a:pt x="10173491" y="487317"/>
                    </a:cubicBezTo>
                    <a:lnTo>
                      <a:pt x="10173491" y="487317"/>
                    </a:lnTo>
                    <a:cubicBezTo>
                      <a:pt x="10173502" y="617219"/>
                      <a:pt x="10121467" y="741710"/>
                      <a:pt x="10029019" y="832966"/>
                    </a:cubicBezTo>
                    <a:cubicBezTo>
                      <a:pt x="9936569" y="924221"/>
                      <a:pt x="9811413" y="974634"/>
                      <a:pt x="9681522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00247D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024048"/>
                <a:ext cx="8910135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w="8910135" h="971236">
                    <a:moveTo>
                      <a:pt x="0" y="0"/>
                    </a:moveTo>
                    <a:lnTo>
                      <a:pt x="8424518" y="0"/>
                    </a:lnTo>
                    <a:cubicBezTo>
                      <a:pt x="8692717" y="0"/>
                      <a:pt x="8910135" y="217419"/>
                      <a:pt x="8910135" y="485618"/>
                    </a:cubicBezTo>
                    <a:lnTo>
                      <a:pt x="8910135" y="485618"/>
                    </a:lnTo>
                    <a:cubicBezTo>
                      <a:pt x="8910135" y="753817"/>
                      <a:pt x="8692717" y="971236"/>
                      <a:pt x="8424518" y="971236"/>
                    </a:cubicBez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00247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1242C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1254313"/>
                <a:ext cx="12582761" cy="974633"/>
              </a:xfrm>
              <a:custGeom>
                <a:avLst/>
                <a:gdLst/>
                <a:ahLst/>
                <a:cxnLst/>
                <a:rect l="l" t="t" r="r" b="b"/>
                <a:pathLst>
                  <a:path w="12582761" h="974633">
                    <a:moveTo>
                      <a:pt x="0" y="1699"/>
                    </a:moveTo>
                    <a:lnTo>
                      <a:pt x="12090782" y="1699"/>
                    </a:lnTo>
                    <a:cubicBezTo>
                      <a:pt x="12220673" y="0"/>
                      <a:pt x="12345829" y="50413"/>
                      <a:pt x="12438278" y="141669"/>
                    </a:cubicBezTo>
                    <a:cubicBezTo>
                      <a:pt x="12530727" y="232924"/>
                      <a:pt x="12582761" y="357415"/>
                      <a:pt x="12582750" y="487317"/>
                    </a:cubicBezTo>
                    <a:lnTo>
                      <a:pt x="12582750" y="487317"/>
                    </a:lnTo>
                    <a:cubicBezTo>
                      <a:pt x="12582761" y="617219"/>
                      <a:pt x="12530727" y="741710"/>
                      <a:pt x="12438278" y="832965"/>
                    </a:cubicBezTo>
                    <a:cubicBezTo>
                      <a:pt x="12345829" y="924221"/>
                      <a:pt x="12220673" y="974634"/>
                      <a:pt x="12090782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1242C2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1242C2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1242C2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1242C2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F68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F68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2510325"/>
                <a:ext cx="11535256" cy="974633"/>
              </a:xfrm>
              <a:custGeom>
                <a:avLst/>
                <a:gdLst/>
                <a:ahLst/>
                <a:cxnLst/>
                <a:rect l="l" t="t" r="r" b="b"/>
                <a:pathLst>
                  <a:path w="11535256" h="974633">
                    <a:moveTo>
                      <a:pt x="0" y="1699"/>
                    </a:moveTo>
                    <a:lnTo>
                      <a:pt x="11043278" y="1699"/>
                    </a:lnTo>
                    <a:cubicBezTo>
                      <a:pt x="11173168" y="0"/>
                      <a:pt x="11298324" y="50413"/>
                      <a:pt x="11390774" y="141669"/>
                    </a:cubicBezTo>
                    <a:cubicBezTo>
                      <a:pt x="11483222" y="232924"/>
                      <a:pt x="11535256" y="357415"/>
                      <a:pt x="11535246" y="487317"/>
                    </a:cubicBezTo>
                    <a:lnTo>
                      <a:pt x="11535246" y="487317"/>
                    </a:lnTo>
                    <a:cubicBezTo>
                      <a:pt x="11535256" y="617218"/>
                      <a:pt x="11483223" y="741709"/>
                      <a:pt x="11390774" y="832965"/>
                    </a:cubicBezTo>
                    <a:cubicBezTo>
                      <a:pt x="11298325" y="924221"/>
                      <a:pt x="11173168" y="974633"/>
                      <a:pt x="11043278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2F68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3766337"/>
                <a:ext cx="10173502" cy="974634"/>
              </a:xfrm>
              <a:custGeom>
                <a:avLst/>
                <a:gdLst/>
                <a:ahLst/>
                <a:cxnLst/>
                <a:rect l="l" t="t" r="r" b="b"/>
                <a:pathLst>
                  <a:path w="10173502" h="974634">
                    <a:moveTo>
                      <a:pt x="0" y="1699"/>
                    </a:moveTo>
                    <a:lnTo>
                      <a:pt x="9681522" y="1699"/>
                    </a:lnTo>
                    <a:cubicBezTo>
                      <a:pt x="9811413" y="0"/>
                      <a:pt x="9936569" y="50413"/>
                      <a:pt x="10029019" y="141668"/>
                    </a:cubicBezTo>
                    <a:cubicBezTo>
                      <a:pt x="10121467" y="232924"/>
                      <a:pt x="10173502" y="357415"/>
                      <a:pt x="10173491" y="487317"/>
                    </a:cubicBezTo>
                    <a:lnTo>
                      <a:pt x="10173491" y="487317"/>
                    </a:lnTo>
                    <a:cubicBezTo>
                      <a:pt x="10173502" y="617219"/>
                      <a:pt x="10121467" y="741710"/>
                      <a:pt x="10029019" y="832966"/>
                    </a:cubicBezTo>
                    <a:cubicBezTo>
                      <a:pt x="9936569" y="924221"/>
                      <a:pt x="9811413" y="974634"/>
                      <a:pt x="9681522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2F68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F68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439F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1256012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439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2512024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439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3766337"/>
                <a:ext cx="10173502" cy="974634"/>
              </a:xfrm>
              <a:custGeom>
                <a:avLst/>
                <a:gdLst/>
                <a:ahLst/>
                <a:cxnLst/>
                <a:rect l="l" t="t" r="r" b="b"/>
                <a:pathLst>
                  <a:path w="10173502" h="974634">
                    <a:moveTo>
                      <a:pt x="0" y="1699"/>
                    </a:moveTo>
                    <a:lnTo>
                      <a:pt x="9681522" y="1699"/>
                    </a:lnTo>
                    <a:cubicBezTo>
                      <a:pt x="9811413" y="0"/>
                      <a:pt x="9936569" y="50413"/>
                      <a:pt x="10029019" y="141668"/>
                    </a:cubicBezTo>
                    <a:cubicBezTo>
                      <a:pt x="10121467" y="232924"/>
                      <a:pt x="10173502" y="357415"/>
                      <a:pt x="10173491" y="487317"/>
                    </a:cubicBezTo>
                    <a:lnTo>
                      <a:pt x="10173491" y="487317"/>
                    </a:lnTo>
                    <a:cubicBezTo>
                      <a:pt x="10173502" y="617219"/>
                      <a:pt x="10121467" y="741710"/>
                      <a:pt x="10029019" y="832966"/>
                    </a:cubicBezTo>
                    <a:cubicBezTo>
                      <a:pt x="9936569" y="924221"/>
                      <a:pt x="9811413" y="974634"/>
                      <a:pt x="9681522" y="972935"/>
                    </a:cubicBezTo>
                    <a:lnTo>
                      <a:pt x="0" y="972935"/>
                    </a:lnTo>
                    <a:close/>
                  </a:path>
                </a:pathLst>
              </a:custGeom>
              <a:solidFill>
                <a:srgbClr val="439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5024048"/>
                <a:ext cx="8910135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w="8910135" h="971236">
                    <a:moveTo>
                      <a:pt x="0" y="0"/>
                    </a:moveTo>
                    <a:lnTo>
                      <a:pt x="8424518" y="0"/>
                    </a:lnTo>
                    <a:cubicBezTo>
                      <a:pt x="8692717" y="0"/>
                      <a:pt x="8910135" y="217419"/>
                      <a:pt x="8910135" y="485618"/>
                    </a:cubicBezTo>
                    <a:lnTo>
                      <a:pt x="8910135" y="485618"/>
                    </a:lnTo>
                    <a:cubicBezTo>
                      <a:pt x="8910135" y="753817"/>
                      <a:pt x="8692717" y="971236"/>
                      <a:pt x="8424518" y="971236"/>
                    </a:cubicBez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439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5AD2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256012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5AD2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2512024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5AD2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3768036"/>
                <a:ext cx="0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h="971236">
                    <a:moveTo>
                      <a:pt x="0" y="0"/>
                    </a:moveTo>
                    <a:lnTo>
                      <a:pt x="0" y="0"/>
                    </a:lnTo>
                    <a:lnTo>
                      <a:pt x="0" y="971236"/>
                    </a:ln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5AD2FF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5024048"/>
                <a:ext cx="8910135" cy="971236"/>
              </a:xfrm>
              <a:custGeom>
                <a:avLst/>
                <a:gdLst/>
                <a:ahLst/>
                <a:cxnLst/>
                <a:rect l="l" t="t" r="r" b="b"/>
                <a:pathLst>
                  <a:path w="8910135" h="971236">
                    <a:moveTo>
                      <a:pt x="0" y="0"/>
                    </a:moveTo>
                    <a:lnTo>
                      <a:pt x="8424518" y="0"/>
                    </a:lnTo>
                    <a:cubicBezTo>
                      <a:pt x="8692717" y="0"/>
                      <a:pt x="8910135" y="217419"/>
                      <a:pt x="8910135" y="485618"/>
                    </a:cubicBezTo>
                    <a:lnTo>
                      <a:pt x="8910135" y="485618"/>
                    </a:lnTo>
                    <a:cubicBezTo>
                      <a:pt x="8910135" y="753817"/>
                      <a:pt x="8692717" y="971236"/>
                      <a:pt x="8424518" y="971236"/>
                    </a:cubicBezTo>
                    <a:lnTo>
                      <a:pt x="0" y="971236"/>
                    </a:lnTo>
                    <a:close/>
                  </a:path>
                </a:pathLst>
              </a:custGeom>
              <a:solidFill>
                <a:srgbClr val="5AD2FF"/>
              </a:solidFill>
            </p:spPr>
          </p:sp>
        </p:grpSp>
      </p:grpSp>
      <p:sp>
        <p:nvSpPr>
          <p:cNvPr id="39" name="AutoShape 39"/>
          <p:cNvSpPr/>
          <p:nvPr/>
        </p:nvSpPr>
        <p:spPr>
          <a:xfrm>
            <a:off x="2909276" y="8735032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2925726" y="7860620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2942176" y="7028896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2925726" y="6178962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2951701" y="5301961"/>
            <a:ext cx="170299" cy="0"/>
          </a:xfrm>
          <a:prstGeom prst="line">
            <a:avLst/>
          </a:prstGeom>
          <a:ln w="47625" cap="flat">
            <a:solidFill>
              <a:srgbClr val="53110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/>
          <p:cNvSpPr/>
          <p:nvPr/>
        </p:nvSpPr>
        <p:spPr>
          <a:xfrm>
            <a:off x="15167483" y="4661127"/>
            <a:ext cx="1146511" cy="1281669"/>
          </a:xfrm>
          <a:custGeom>
            <a:avLst/>
            <a:gdLst/>
            <a:ahLst/>
            <a:cxnLst/>
            <a:rect l="l" t="t" r="r" b="b"/>
            <a:pathLst>
              <a:path w="1146511" h="1281669">
                <a:moveTo>
                  <a:pt x="0" y="0"/>
                </a:moveTo>
                <a:lnTo>
                  <a:pt x="1146512" y="0"/>
                </a:lnTo>
                <a:lnTo>
                  <a:pt x="1146512" y="1281669"/>
                </a:lnTo>
                <a:lnTo>
                  <a:pt x="0" y="1281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46" name="Freeform 46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49" name="Freeform 49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52" name="Freeform 52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2645732" y="2406466"/>
            <a:ext cx="651964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F9A215"/>
                </a:solidFill>
                <a:latin typeface="Luckiest Guy"/>
              </a:rPr>
              <a:t>PENGGUNA TWITTER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705687" y="3300325"/>
            <a:ext cx="12876626" cy="105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3268">
                <a:solidFill>
                  <a:srgbClr val="000000"/>
                </a:solidFill>
                <a:latin typeface="Nunito Bold"/>
              </a:rPr>
              <a:t>Twitter merupakan salah satu media sosial yang sangat populer dengan jumlah pengguna yang meningkat setiap tahunnya.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633155" y="5011449"/>
            <a:ext cx="11308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3523">
                <a:solidFill>
                  <a:srgbClr val="53110E"/>
                </a:solidFill>
                <a:latin typeface="Nunito Bold"/>
              </a:rPr>
              <a:t>2023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623630" y="5888449"/>
            <a:ext cx="11308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3523">
                <a:solidFill>
                  <a:srgbClr val="53110E"/>
                </a:solidFill>
                <a:latin typeface="Nunito Bold"/>
              </a:rPr>
              <a:t>2022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23630" y="6776388"/>
            <a:ext cx="11308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3523">
                <a:solidFill>
                  <a:srgbClr val="53110E"/>
                </a:solidFill>
                <a:latin typeface="Nunito Bold"/>
              </a:rPr>
              <a:t>2021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623630" y="7617732"/>
            <a:ext cx="11308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3523">
                <a:solidFill>
                  <a:srgbClr val="53110E"/>
                </a:solidFill>
                <a:latin typeface="Nunito Bold"/>
              </a:rPr>
              <a:t>2020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623630" y="8468332"/>
            <a:ext cx="113088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3523">
                <a:solidFill>
                  <a:srgbClr val="53110E"/>
                </a:solidFill>
                <a:latin typeface="Nunito Bold"/>
              </a:rPr>
              <a:t>2019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849987" y="4946067"/>
            <a:ext cx="3250821" cy="68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47"/>
              </a:lnSpc>
            </a:pPr>
            <a:r>
              <a:rPr lang="en-US" sz="4539">
                <a:solidFill>
                  <a:srgbClr val="0038A8"/>
                </a:solidFill>
                <a:latin typeface="Nunito Bold"/>
              </a:rPr>
              <a:t>401 Juta</a:t>
            </a:r>
          </a:p>
        </p:txBody>
      </p:sp>
      <p:sp>
        <p:nvSpPr>
          <p:cNvPr id="71" name="TextBox 71"/>
          <p:cNvSpPr txBox="1"/>
          <p:nvPr/>
        </p:nvSpPr>
        <p:spPr>
          <a:xfrm rot="60000">
            <a:off x="11037447" y="5878404"/>
            <a:ext cx="2922305" cy="5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8"/>
              </a:lnSpc>
            </a:pPr>
            <a:r>
              <a:rPr lang="en-US" sz="3631">
                <a:solidFill>
                  <a:srgbClr val="0038A8"/>
                </a:solidFill>
                <a:latin typeface="Nunito Bold"/>
              </a:rPr>
              <a:t>362 Juta</a:t>
            </a:r>
          </a:p>
        </p:txBody>
      </p:sp>
      <p:sp>
        <p:nvSpPr>
          <p:cNvPr id="72" name="TextBox 72"/>
          <p:cNvSpPr txBox="1"/>
          <p:nvPr/>
        </p:nvSpPr>
        <p:spPr>
          <a:xfrm rot="60000">
            <a:off x="11131290" y="6764248"/>
            <a:ext cx="1947494" cy="51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31"/>
              </a:lnSpc>
            </a:pPr>
            <a:r>
              <a:rPr lang="en-US" sz="3359">
                <a:solidFill>
                  <a:srgbClr val="0038A8"/>
                </a:solidFill>
                <a:latin typeface="Nunito Bold"/>
              </a:rPr>
              <a:t>347 Juta</a:t>
            </a:r>
          </a:p>
        </p:txBody>
      </p:sp>
      <p:sp>
        <p:nvSpPr>
          <p:cNvPr id="73" name="TextBox 73"/>
          <p:cNvSpPr txBox="1"/>
          <p:nvPr/>
        </p:nvSpPr>
        <p:spPr>
          <a:xfrm rot="60000">
            <a:off x="10209151" y="7634103"/>
            <a:ext cx="1759762" cy="47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4"/>
              </a:lnSpc>
            </a:pPr>
            <a:r>
              <a:rPr lang="en-US" sz="3087">
                <a:solidFill>
                  <a:srgbClr val="0038A8"/>
                </a:solidFill>
                <a:latin typeface="Nunito Bold"/>
              </a:rPr>
              <a:t>312 Juta</a:t>
            </a:r>
          </a:p>
        </p:txBody>
      </p:sp>
      <p:sp>
        <p:nvSpPr>
          <p:cNvPr id="74" name="TextBox 74"/>
          <p:cNvSpPr txBox="1"/>
          <p:nvPr/>
        </p:nvSpPr>
        <p:spPr>
          <a:xfrm rot="60000">
            <a:off x="9589547" y="8500920"/>
            <a:ext cx="149552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17"/>
              </a:lnSpc>
            </a:pPr>
            <a:r>
              <a:rPr lang="en-US" sz="3014">
                <a:solidFill>
                  <a:srgbClr val="0038A8"/>
                </a:solidFill>
                <a:latin typeface="Nunito Bold"/>
              </a:rPr>
              <a:t>298 juta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163677" y="2421885"/>
            <a:ext cx="660700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DI SELURUH DUNIA</a:t>
            </a:r>
          </a:p>
        </p:txBody>
      </p: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78" name="Freeform 78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645732" y="2411228"/>
            <a:ext cx="838710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0"/>
              </a:lnSpc>
            </a:pPr>
            <a:r>
              <a:rPr lang="en-US" sz="5300">
                <a:solidFill>
                  <a:srgbClr val="F9A215"/>
                </a:solidFill>
                <a:latin typeface="Luckiest Guy"/>
              </a:rPr>
              <a:t>BAGAIMANA TWITTER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93373" y="4000023"/>
            <a:ext cx="13077310" cy="105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3268">
                <a:solidFill>
                  <a:srgbClr val="000000"/>
                </a:solidFill>
                <a:latin typeface="Nunito Bold"/>
              </a:rPr>
              <a:t>Kita dapat melihat sentimen pengguna media sosial twitter seiring waktu menjelang pilpres 2024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70915" y="2411228"/>
            <a:ext cx="709206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0"/>
              </a:lnSpc>
            </a:pPr>
            <a:r>
              <a:rPr lang="en-US" sz="5300">
                <a:solidFill>
                  <a:srgbClr val="0038A8"/>
                </a:solidFill>
                <a:latin typeface="Luckiest Guy"/>
              </a:rPr>
              <a:t>MEREPRESENTASIKAN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93373" y="3199986"/>
            <a:ext cx="7969183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STABILITAS POLITIK?</a:t>
            </a:r>
          </a:p>
        </p:txBody>
      </p:sp>
      <p:sp>
        <p:nvSpPr>
          <p:cNvPr id="34" name="Freeform 34"/>
          <p:cNvSpPr/>
          <p:nvPr/>
        </p:nvSpPr>
        <p:spPr>
          <a:xfrm>
            <a:off x="2612123" y="5402343"/>
            <a:ext cx="13106516" cy="3699369"/>
          </a:xfrm>
          <a:custGeom>
            <a:avLst/>
            <a:gdLst/>
            <a:ahLst/>
            <a:cxnLst/>
            <a:rect l="l" t="t" r="r" b="b"/>
            <a:pathLst>
              <a:path w="13106516" h="3699369">
                <a:moveTo>
                  <a:pt x="0" y="0"/>
                </a:moveTo>
                <a:lnTo>
                  <a:pt x="13106517" y="0"/>
                </a:lnTo>
                <a:lnTo>
                  <a:pt x="13106517" y="3699369"/>
                </a:lnTo>
                <a:lnTo>
                  <a:pt x="0" y="369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8" r="-6408" b="-36489"/>
            </a:stretch>
          </a:blipFill>
          <a:ln w="76200" cap="rnd">
            <a:solidFill>
              <a:srgbClr val="000000"/>
            </a:solidFill>
            <a:round/>
          </a:ln>
        </p:spPr>
      </p:sp>
      <p:sp>
        <p:nvSpPr>
          <p:cNvPr id="35" name="AutoShape 35"/>
          <p:cNvSpPr/>
          <p:nvPr/>
        </p:nvSpPr>
        <p:spPr>
          <a:xfrm>
            <a:off x="4193045" y="6360822"/>
            <a:ext cx="2484920" cy="0"/>
          </a:xfrm>
          <a:prstGeom prst="line">
            <a:avLst/>
          </a:prstGeom>
          <a:ln w="266700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620" y="2024710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5961120" y="7281463"/>
            <a:ext cx="6608966" cy="1694255"/>
          </a:xfrm>
          <a:custGeom>
            <a:avLst/>
            <a:gdLst/>
            <a:ahLst/>
            <a:cxnLst/>
            <a:rect l="l" t="t" r="r" b="b"/>
            <a:pathLst>
              <a:path w="6608966" h="1694255">
                <a:moveTo>
                  <a:pt x="0" y="0"/>
                </a:moveTo>
                <a:lnTo>
                  <a:pt x="6608966" y="0"/>
                </a:lnTo>
                <a:lnTo>
                  <a:pt x="6608966" y="1694255"/>
                </a:lnTo>
                <a:lnTo>
                  <a:pt x="0" y="169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92" b="-134790"/>
            </a:stretch>
          </a:blipFill>
        </p:spPr>
      </p:sp>
      <p:sp>
        <p:nvSpPr>
          <p:cNvPr id="30" name="AutoShape 30"/>
          <p:cNvSpPr/>
          <p:nvPr/>
        </p:nvSpPr>
        <p:spPr>
          <a:xfrm flipV="1">
            <a:off x="11996870" y="6438072"/>
            <a:ext cx="778117" cy="16990"/>
          </a:xfrm>
          <a:prstGeom prst="line">
            <a:avLst/>
          </a:prstGeom>
          <a:ln w="104775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8622509" y="4197275"/>
            <a:ext cx="7616684" cy="1923633"/>
          </a:xfrm>
          <a:custGeom>
            <a:avLst/>
            <a:gdLst/>
            <a:ahLst/>
            <a:cxnLst/>
            <a:rect l="l" t="t" r="r" b="b"/>
            <a:pathLst>
              <a:path w="7616684" h="1923633">
                <a:moveTo>
                  <a:pt x="0" y="0"/>
                </a:moveTo>
                <a:lnTo>
                  <a:pt x="7616684" y="0"/>
                </a:lnTo>
                <a:lnTo>
                  <a:pt x="7616684" y="1923633"/>
                </a:lnTo>
                <a:lnTo>
                  <a:pt x="0" y="192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7216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201904" y="6109575"/>
            <a:ext cx="4255566" cy="1344571"/>
          </a:xfrm>
          <a:custGeom>
            <a:avLst/>
            <a:gdLst/>
            <a:ahLst/>
            <a:cxnLst/>
            <a:rect l="l" t="t" r="r" b="b"/>
            <a:pathLst>
              <a:path w="4255566" h="1344571">
                <a:moveTo>
                  <a:pt x="0" y="0"/>
                </a:moveTo>
                <a:lnTo>
                  <a:pt x="4255566" y="0"/>
                </a:lnTo>
                <a:lnTo>
                  <a:pt x="4255566" y="1344571"/>
                </a:lnTo>
                <a:lnTo>
                  <a:pt x="0" y="1344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188513" y="6109575"/>
            <a:ext cx="5549652" cy="1123445"/>
          </a:xfrm>
          <a:custGeom>
            <a:avLst/>
            <a:gdLst/>
            <a:ahLst/>
            <a:cxnLst/>
            <a:rect l="l" t="t" r="r" b="b"/>
            <a:pathLst>
              <a:path w="5549652" h="1123445">
                <a:moveTo>
                  <a:pt x="0" y="0"/>
                </a:moveTo>
                <a:lnTo>
                  <a:pt x="5549652" y="0"/>
                </a:lnTo>
                <a:lnTo>
                  <a:pt x="5549652" y="1123445"/>
                </a:lnTo>
                <a:lnTo>
                  <a:pt x="0" y="1123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89" b="-43229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237385" y="7159761"/>
            <a:ext cx="4510305" cy="2098539"/>
          </a:xfrm>
          <a:custGeom>
            <a:avLst/>
            <a:gdLst/>
            <a:ahLst/>
            <a:cxnLst/>
            <a:rect l="l" t="t" r="r" b="b"/>
            <a:pathLst>
              <a:path w="4510305" h="2098539">
                <a:moveTo>
                  <a:pt x="0" y="0"/>
                </a:moveTo>
                <a:lnTo>
                  <a:pt x="4510305" y="0"/>
                </a:lnTo>
                <a:lnTo>
                  <a:pt x="4510305" y="2098539"/>
                </a:lnTo>
                <a:lnTo>
                  <a:pt x="0" y="2098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096" b="-32052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 flipV="1">
            <a:off x="9485590" y="4700019"/>
            <a:ext cx="976259" cy="21317"/>
          </a:xfrm>
          <a:prstGeom prst="line">
            <a:avLst/>
          </a:prstGeom>
          <a:ln w="133350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7624922" y="6378354"/>
            <a:ext cx="668828" cy="14686"/>
          </a:xfrm>
          <a:prstGeom prst="line">
            <a:avLst/>
          </a:prstGeom>
          <a:ln w="104775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6806702" y="7732889"/>
            <a:ext cx="1024041" cy="5925"/>
          </a:xfrm>
          <a:prstGeom prst="line">
            <a:avLst/>
          </a:prstGeom>
          <a:ln w="161925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2893522" y="7566203"/>
            <a:ext cx="608253" cy="0"/>
          </a:xfrm>
          <a:prstGeom prst="line">
            <a:avLst/>
          </a:prstGeom>
          <a:ln w="95250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Freeform 40"/>
          <p:cNvSpPr/>
          <p:nvPr/>
        </p:nvSpPr>
        <p:spPr>
          <a:xfrm>
            <a:off x="1593300" y="3999154"/>
            <a:ext cx="5952436" cy="5952436"/>
          </a:xfrm>
          <a:custGeom>
            <a:avLst/>
            <a:gdLst/>
            <a:ahLst/>
            <a:cxnLst/>
            <a:rect l="l" t="t" r="r" b="b"/>
            <a:pathLst>
              <a:path w="5952436" h="5952436">
                <a:moveTo>
                  <a:pt x="0" y="0"/>
                </a:moveTo>
                <a:lnTo>
                  <a:pt x="5952437" y="0"/>
                </a:lnTo>
                <a:lnTo>
                  <a:pt x="5952437" y="5952436"/>
                </a:lnTo>
                <a:lnTo>
                  <a:pt x="0" y="5952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4641756" y="5675757"/>
            <a:ext cx="1900380" cy="773727"/>
          </a:xfrm>
          <a:custGeom>
            <a:avLst/>
            <a:gdLst/>
            <a:ahLst/>
            <a:cxnLst/>
            <a:rect l="l" t="t" r="r" b="b"/>
            <a:pathLst>
              <a:path w="1900380" h="773727">
                <a:moveTo>
                  <a:pt x="0" y="0"/>
                </a:moveTo>
                <a:lnTo>
                  <a:pt x="1900380" y="0"/>
                </a:lnTo>
                <a:lnTo>
                  <a:pt x="1900380" y="773728"/>
                </a:lnTo>
                <a:lnTo>
                  <a:pt x="0" y="773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8149" b="-28149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4641756" y="4797519"/>
            <a:ext cx="2021892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unito Bold"/>
              </a:rPr>
              <a:t>banyak banget. gimana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unito Bold"/>
              </a:rPr>
              <a:t>caranya kita ngecek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unito Bold"/>
              </a:rPr>
              <a:t>sentimen mereka semua?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956559" y="2618029"/>
            <a:ext cx="551456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9"/>
              </a:lnSpc>
            </a:pPr>
            <a:r>
              <a:rPr lang="en-US" sz="5199">
                <a:solidFill>
                  <a:srgbClr val="F9A215"/>
                </a:solidFill>
                <a:latin typeface="Luckiest Guy"/>
              </a:rPr>
              <a:t>TERLALU BANYAK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347298" y="2608504"/>
            <a:ext cx="69208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38A8"/>
                </a:solidFill>
                <a:latin typeface="Luckiest Guy"/>
              </a:rPr>
              <a:t>DATA YANG HARUS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56559" y="3387819"/>
            <a:ext cx="69208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38A8"/>
                </a:solidFill>
                <a:latin typeface="Luckiest Guy"/>
              </a:rPr>
              <a:t>DIKLASIFIKASIKAN</a:t>
            </a:r>
          </a:p>
        </p:txBody>
      </p:sp>
      <p:sp>
        <p:nvSpPr>
          <p:cNvPr id="46" name="AutoShape 46"/>
          <p:cNvSpPr/>
          <p:nvPr/>
        </p:nvSpPr>
        <p:spPr>
          <a:xfrm>
            <a:off x="11961833" y="6433322"/>
            <a:ext cx="608253" cy="0"/>
          </a:xfrm>
          <a:prstGeom prst="line">
            <a:avLst/>
          </a:prstGeom>
          <a:ln w="95250" cap="rnd">
            <a:solidFill>
              <a:srgbClr val="DD051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716998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528716" y="5482936"/>
            <a:ext cx="1077247" cy="578438"/>
          </a:xfrm>
          <a:custGeom>
            <a:avLst/>
            <a:gdLst/>
            <a:ahLst/>
            <a:cxnLst/>
            <a:rect l="l" t="t" r="r" b="b"/>
            <a:pathLst>
              <a:path w="1077247" h="578438">
                <a:moveTo>
                  <a:pt x="0" y="0"/>
                </a:moveTo>
                <a:lnTo>
                  <a:pt x="1077246" y="0"/>
                </a:lnTo>
                <a:lnTo>
                  <a:pt x="1077246" y="578438"/>
                </a:lnTo>
                <a:lnTo>
                  <a:pt x="0" y="57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3" b="-650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512649" y="5450188"/>
            <a:ext cx="819476" cy="669683"/>
          </a:xfrm>
          <a:custGeom>
            <a:avLst/>
            <a:gdLst/>
            <a:ahLst/>
            <a:cxnLst/>
            <a:rect l="l" t="t" r="r" b="b"/>
            <a:pathLst>
              <a:path w="819476" h="669683">
                <a:moveTo>
                  <a:pt x="0" y="0"/>
                </a:moveTo>
                <a:lnTo>
                  <a:pt x="819475" y="0"/>
                </a:lnTo>
                <a:lnTo>
                  <a:pt x="819475" y="669684"/>
                </a:lnTo>
                <a:lnTo>
                  <a:pt x="0" y="669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22" t="-2003" r="-3717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165622" y="3944110"/>
            <a:ext cx="222263" cy="258551"/>
          </a:xfrm>
          <a:custGeom>
            <a:avLst/>
            <a:gdLst/>
            <a:ahLst/>
            <a:cxnLst/>
            <a:rect l="l" t="t" r="r" b="b"/>
            <a:pathLst>
              <a:path w="222263" h="258551">
                <a:moveTo>
                  <a:pt x="0" y="0"/>
                </a:moveTo>
                <a:lnTo>
                  <a:pt x="222263" y="0"/>
                </a:lnTo>
                <a:lnTo>
                  <a:pt x="222263" y="258551"/>
                </a:lnTo>
                <a:lnTo>
                  <a:pt x="0" y="258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2516234" y="4206800"/>
            <a:ext cx="3197510" cy="3197510"/>
          </a:xfrm>
          <a:custGeom>
            <a:avLst/>
            <a:gdLst/>
            <a:ahLst/>
            <a:cxnLst/>
            <a:rect l="l" t="t" r="r" b="b"/>
            <a:pathLst>
              <a:path w="3197510" h="3197510">
                <a:moveTo>
                  <a:pt x="0" y="0"/>
                </a:moveTo>
                <a:lnTo>
                  <a:pt x="3197510" y="0"/>
                </a:lnTo>
                <a:lnTo>
                  <a:pt x="3197510" y="3197510"/>
                </a:lnTo>
                <a:lnTo>
                  <a:pt x="0" y="3197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7619257" y="4206800"/>
            <a:ext cx="3197510" cy="3197510"/>
          </a:xfrm>
          <a:custGeom>
            <a:avLst/>
            <a:gdLst/>
            <a:ahLst/>
            <a:cxnLst/>
            <a:rect l="l" t="t" r="r" b="b"/>
            <a:pathLst>
              <a:path w="3197510" h="3197510">
                <a:moveTo>
                  <a:pt x="3197510" y="0"/>
                </a:moveTo>
                <a:lnTo>
                  <a:pt x="0" y="0"/>
                </a:lnTo>
                <a:lnTo>
                  <a:pt x="0" y="3197510"/>
                </a:lnTo>
                <a:lnTo>
                  <a:pt x="3197510" y="3197510"/>
                </a:lnTo>
                <a:lnTo>
                  <a:pt x="319751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394018" y="4073385"/>
            <a:ext cx="3330924" cy="3330924"/>
          </a:xfrm>
          <a:custGeom>
            <a:avLst/>
            <a:gdLst/>
            <a:ahLst/>
            <a:cxnLst/>
            <a:rect l="l" t="t" r="r" b="b"/>
            <a:pathLst>
              <a:path w="3330924" h="3330924">
                <a:moveTo>
                  <a:pt x="0" y="0"/>
                </a:moveTo>
                <a:lnTo>
                  <a:pt x="3330924" y="0"/>
                </a:lnTo>
                <a:lnTo>
                  <a:pt x="3330924" y="3330925"/>
                </a:lnTo>
                <a:lnTo>
                  <a:pt x="0" y="3330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956559" y="2629660"/>
            <a:ext cx="11078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038A8"/>
                </a:solidFill>
                <a:latin typeface="Luckiest Guy"/>
              </a:rPr>
              <a:t>PENGKLASIFIKASIAN MANUAL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6559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DANA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YANG BESAR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17340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SUMBER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DAYA MANUSIA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14317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WAKTU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YANG LAMA</a:t>
            </a:r>
          </a:p>
        </p:txBody>
      </p:sp>
      <p:sp>
        <p:nvSpPr>
          <p:cNvPr id="39" name="Freeform 39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1716998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528716" y="5482936"/>
            <a:ext cx="1077247" cy="578438"/>
          </a:xfrm>
          <a:custGeom>
            <a:avLst/>
            <a:gdLst/>
            <a:ahLst/>
            <a:cxnLst/>
            <a:rect l="l" t="t" r="r" b="b"/>
            <a:pathLst>
              <a:path w="1077247" h="578438">
                <a:moveTo>
                  <a:pt x="0" y="0"/>
                </a:moveTo>
                <a:lnTo>
                  <a:pt x="1077246" y="0"/>
                </a:lnTo>
                <a:lnTo>
                  <a:pt x="1077246" y="578438"/>
                </a:lnTo>
                <a:lnTo>
                  <a:pt x="0" y="57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3" b="-650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512649" y="5450188"/>
            <a:ext cx="819476" cy="669683"/>
          </a:xfrm>
          <a:custGeom>
            <a:avLst/>
            <a:gdLst/>
            <a:ahLst/>
            <a:cxnLst/>
            <a:rect l="l" t="t" r="r" b="b"/>
            <a:pathLst>
              <a:path w="819476" h="669683">
                <a:moveTo>
                  <a:pt x="0" y="0"/>
                </a:moveTo>
                <a:lnTo>
                  <a:pt x="819475" y="0"/>
                </a:lnTo>
                <a:lnTo>
                  <a:pt x="819475" y="669684"/>
                </a:lnTo>
                <a:lnTo>
                  <a:pt x="0" y="669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22" t="-2003" r="-3717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165622" y="3944110"/>
            <a:ext cx="222263" cy="258551"/>
          </a:xfrm>
          <a:custGeom>
            <a:avLst/>
            <a:gdLst/>
            <a:ahLst/>
            <a:cxnLst/>
            <a:rect l="l" t="t" r="r" b="b"/>
            <a:pathLst>
              <a:path w="222263" h="258551">
                <a:moveTo>
                  <a:pt x="0" y="0"/>
                </a:moveTo>
                <a:lnTo>
                  <a:pt x="222263" y="0"/>
                </a:lnTo>
                <a:lnTo>
                  <a:pt x="222263" y="258551"/>
                </a:lnTo>
                <a:lnTo>
                  <a:pt x="0" y="258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2516234" y="4206800"/>
            <a:ext cx="3197510" cy="3197510"/>
          </a:xfrm>
          <a:custGeom>
            <a:avLst/>
            <a:gdLst/>
            <a:ahLst/>
            <a:cxnLst/>
            <a:rect l="l" t="t" r="r" b="b"/>
            <a:pathLst>
              <a:path w="3197510" h="3197510">
                <a:moveTo>
                  <a:pt x="0" y="0"/>
                </a:moveTo>
                <a:lnTo>
                  <a:pt x="3197510" y="0"/>
                </a:lnTo>
                <a:lnTo>
                  <a:pt x="3197510" y="3197510"/>
                </a:lnTo>
                <a:lnTo>
                  <a:pt x="0" y="3197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7619257" y="4206800"/>
            <a:ext cx="3197510" cy="3197510"/>
          </a:xfrm>
          <a:custGeom>
            <a:avLst/>
            <a:gdLst/>
            <a:ahLst/>
            <a:cxnLst/>
            <a:rect l="l" t="t" r="r" b="b"/>
            <a:pathLst>
              <a:path w="3197510" h="3197510">
                <a:moveTo>
                  <a:pt x="3197510" y="0"/>
                </a:moveTo>
                <a:lnTo>
                  <a:pt x="0" y="0"/>
                </a:lnTo>
                <a:lnTo>
                  <a:pt x="0" y="3197510"/>
                </a:lnTo>
                <a:lnTo>
                  <a:pt x="3197510" y="3197510"/>
                </a:lnTo>
                <a:lnTo>
                  <a:pt x="319751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394018" y="4073385"/>
            <a:ext cx="3330924" cy="3330924"/>
          </a:xfrm>
          <a:custGeom>
            <a:avLst/>
            <a:gdLst/>
            <a:ahLst/>
            <a:cxnLst/>
            <a:rect l="l" t="t" r="r" b="b"/>
            <a:pathLst>
              <a:path w="3330924" h="3330924">
                <a:moveTo>
                  <a:pt x="0" y="0"/>
                </a:moveTo>
                <a:lnTo>
                  <a:pt x="3330924" y="0"/>
                </a:lnTo>
                <a:lnTo>
                  <a:pt x="3330924" y="3330925"/>
                </a:lnTo>
                <a:lnTo>
                  <a:pt x="0" y="3330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956559" y="2629660"/>
            <a:ext cx="11078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038A8"/>
                </a:solidFill>
                <a:latin typeface="Luckiest Guy"/>
              </a:rPr>
              <a:t>PENGKLASIFIKASIAN MANUAL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6559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DANA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YANG BESAR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17340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SUMBER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DAYA MANUSIA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14317" y="7629335"/>
            <a:ext cx="440134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WAKTU</a:t>
            </a:r>
          </a:p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5D5D"/>
                </a:solidFill>
                <a:latin typeface="Luckiest Guy"/>
              </a:rPr>
              <a:t>YANG LAMA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-540865" y="-275554"/>
            <a:ext cx="19555853" cy="10562554"/>
            <a:chOff x="0" y="0"/>
            <a:chExt cx="5150513" cy="278190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150513" cy="2781907"/>
            </a:xfrm>
            <a:custGeom>
              <a:avLst/>
              <a:gdLst/>
              <a:ahLst/>
              <a:cxnLst/>
              <a:rect l="l" t="t" r="r" b="b"/>
              <a:pathLst>
                <a:path w="5150513" h="2781907">
                  <a:moveTo>
                    <a:pt x="20190" y="0"/>
                  </a:moveTo>
                  <a:lnTo>
                    <a:pt x="5130323" y="0"/>
                  </a:lnTo>
                  <a:cubicBezTo>
                    <a:pt x="5141473" y="0"/>
                    <a:pt x="5150513" y="9039"/>
                    <a:pt x="5150513" y="20190"/>
                  </a:cubicBezTo>
                  <a:lnTo>
                    <a:pt x="5150513" y="2761717"/>
                  </a:lnTo>
                  <a:cubicBezTo>
                    <a:pt x="5150513" y="2767072"/>
                    <a:pt x="5148386" y="2772207"/>
                    <a:pt x="5144599" y="2775994"/>
                  </a:cubicBezTo>
                  <a:cubicBezTo>
                    <a:pt x="5140813" y="2779780"/>
                    <a:pt x="5135677" y="2781907"/>
                    <a:pt x="5130323" y="2781907"/>
                  </a:cubicBezTo>
                  <a:lnTo>
                    <a:pt x="20190" y="2781907"/>
                  </a:lnTo>
                  <a:cubicBezTo>
                    <a:pt x="9039" y="2781907"/>
                    <a:pt x="0" y="2772868"/>
                    <a:pt x="0" y="2761717"/>
                  </a:cubicBezTo>
                  <a:lnTo>
                    <a:pt x="0" y="20190"/>
                  </a:lnTo>
                  <a:cubicBezTo>
                    <a:pt x="0" y="9039"/>
                    <a:pt x="9039" y="0"/>
                    <a:pt x="20190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2096687">
            <a:off x="5459431" y="5443446"/>
            <a:ext cx="7488822" cy="1336153"/>
            <a:chOff x="0" y="0"/>
            <a:chExt cx="2836863" cy="5061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836863" cy="506152"/>
            </a:xfrm>
            <a:custGeom>
              <a:avLst/>
              <a:gdLst/>
              <a:ahLst/>
              <a:cxnLst/>
              <a:rect l="l" t="t" r="r" b="b"/>
              <a:pathLst>
                <a:path w="2836863" h="506152">
                  <a:moveTo>
                    <a:pt x="79602" y="0"/>
                  </a:moveTo>
                  <a:lnTo>
                    <a:pt x="2757261" y="0"/>
                  </a:lnTo>
                  <a:cubicBezTo>
                    <a:pt x="2801224" y="0"/>
                    <a:pt x="2836863" y="35639"/>
                    <a:pt x="2836863" y="79602"/>
                  </a:cubicBezTo>
                  <a:lnTo>
                    <a:pt x="2836863" y="426550"/>
                  </a:lnTo>
                  <a:cubicBezTo>
                    <a:pt x="2836863" y="447662"/>
                    <a:pt x="2828477" y="467909"/>
                    <a:pt x="2813548" y="482837"/>
                  </a:cubicBezTo>
                  <a:cubicBezTo>
                    <a:pt x="2798620" y="497766"/>
                    <a:pt x="2778373" y="506152"/>
                    <a:pt x="2757261" y="506152"/>
                  </a:cubicBezTo>
                  <a:lnTo>
                    <a:pt x="79602" y="506152"/>
                  </a:lnTo>
                  <a:cubicBezTo>
                    <a:pt x="58490" y="506152"/>
                    <a:pt x="38243" y="497766"/>
                    <a:pt x="23315" y="482837"/>
                  </a:cubicBezTo>
                  <a:cubicBezTo>
                    <a:pt x="8387" y="467909"/>
                    <a:pt x="0" y="447662"/>
                    <a:pt x="0" y="426550"/>
                  </a:cubicBezTo>
                  <a:lnTo>
                    <a:pt x="0" y="79602"/>
                  </a:lnTo>
                  <a:cubicBezTo>
                    <a:pt x="0" y="58490"/>
                    <a:pt x="8387" y="38243"/>
                    <a:pt x="23315" y="23315"/>
                  </a:cubicBezTo>
                  <a:cubicBezTo>
                    <a:pt x="38243" y="8387"/>
                    <a:pt x="58490" y="0"/>
                    <a:pt x="79602" y="0"/>
                  </a:cubicBezTo>
                  <a:close/>
                </a:path>
              </a:pathLst>
            </a:custGeom>
            <a:solidFill>
              <a:srgbClr val="FF0000"/>
            </a:solidFill>
            <a:ln w="85725" cap="rnd">
              <a:solidFill>
                <a:srgbClr val="000000"/>
              </a:solidFill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 rot="-2086939">
            <a:off x="5728165" y="5854008"/>
            <a:ext cx="7012468" cy="73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38A8"/>
                </a:solidFill>
                <a:latin typeface="Luckiest Guy"/>
              </a:rPr>
              <a:t>SANGAT TIDAK EFEKTIF!!</a:t>
            </a:r>
          </a:p>
        </p:txBody>
      </p:sp>
      <p:sp>
        <p:nvSpPr>
          <p:cNvPr id="46" name="Freeform 46"/>
          <p:cNvSpPr/>
          <p:nvPr/>
        </p:nvSpPr>
        <p:spPr>
          <a:xfrm>
            <a:off x="16248228" y="142764"/>
            <a:ext cx="1842630" cy="1187933"/>
          </a:xfrm>
          <a:custGeom>
            <a:avLst/>
            <a:gdLst/>
            <a:ahLst/>
            <a:cxnLst/>
            <a:rect l="l" t="t" r="r" b="b"/>
            <a:pathLst>
              <a:path w="1842630" h="1187933">
                <a:moveTo>
                  <a:pt x="0" y="0"/>
                </a:moveTo>
                <a:lnTo>
                  <a:pt x="1842630" y="0"/>
                </a:lnTo>
                <a:lnTo>
                  <a:pt x="1842630" y="1187933"/>
                </a:lnTo>
                <a:lnTo>
                  <a:pt x="0" y="1187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587" y="2067176"/>
            <a:ext cx="15914827" cy="7727478"/>
            <a:chOff x="0" y="0"/>
            <a:chExt cx="21219769" cy="103033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210246" cy="9836401"/>
              <a:chOff x="0" y="0"/>
              <a:chExt cx="20820333" cy="96555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820334" cy="9655559"/>
              </a:xfrm>
              <a:custGeom>
                <a:avLst/>
                <a:gdLst/>
                <a:ahLst/>
                <a:cxnLst/>
                <a:rect l="l" t="t" r="r" b="b"/>
                <a:pathLst>
                  <a:path w="20820334" h="9655559">
                    <a:moveTo>
                      <a:pt x="0" y="0"/>
                    </a:moveTo>
                    <a:lnTo>
                      <a:pt x="20820334" y="0"/>
                    </a:lnTo>
                    <a:lnTo>
                      <a:pt x="20820334" y="9655559"/>
                    </a:lnTo>
                    <a:lnTo>
                      <a:pt x="0" y="965555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2958" y="9369498"/>
              <a:ext cx="21216811" cy="933806"/>
              <a:chOff x="0" y="0"/>
              <a:chExt cx="21061132" cy="9269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401" y="32007"/>
                <a:ext cx="20988285" cy="862919"/>
              </a:xfrm>
              <a:custGeom>
                <a:avLst/>
                <a:gdLst/>
                <a:ahLst/>
                <a:cxnLst/>
                <a:rect l="l" t="t" r="r" b="b"/>
                <a:pathLst>
                  <a:path w="20988285" h="862919">
                    <a:moveTo>
                      <a:pt x="358185" y="0"/>
                    </a:moveTo>
                    <a:lnTo>
                      <a:pt x="20630099" y="0"/>
                    </a:lnTo>
                    <a:cubicBezTo>
                      <a:pt x="20827879" y="0"/>
                      <a:pt x="20988285" y="131764"/>
                      <a:pt x="20988285" y="294255"/>
                    </a:cubicBezTo>
                    <a:lnTo>
                      <a:pt x="20988285" y="862919"/>
                    </a:lnTo>
                    <a:lnTo>
                      <a:pt x="0" y="862919"/>
                    </a:lnTo>
                    <a:lnTo>
                      <a:pt x="0" y="294255"/>
                    </a:lnTo>
                    <a:cubicBezTo>
                      <a:pt x="0" y="131764"/>
                      <a:pt x="160407" y="0"/>
                      <a:pt x="358185" y="0"/>
                    </a:cubicBezTo>
                    <a:close/>
                  </a:path>
                </a:pathLst>
              </a:custGeom>
              <a:solidFill>
                <a:srgbClr val="D2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1061087" cy="926934"/>
              </a:xfrm>
              <a:custGeom>
                <a:avLst/>
                <a:gdLst/>
                <a:ahLst/>
                <a:cxnLst/>
                <a:rect l="l" t="t" r="r" b="b"/>
                <a:pathLst>
                  <a:path w="21061087" h="926934">
                    <a:moveTo>
                      <a:pt x="394586" y="0"/>
                    </a:moveTo>
                    <a:lnTo>
                      <a:pt x="20666500" y="0"/>
                    </a:lnTo>
                    <a:lnTo>
                      <a:pt x="20666500" y="32007"/>
                    </a:lnTo>
                    <a:lnTo>
                      <a:pt x="20666500" y="0"/>
                    </a:lnTo>
                    <a:cubicBezTo>
                      <a:pt x="20882116" y="0"/>
                      <a:pt x="21061087" y="144033"/>
                      <a:pt x="21061087" y="326262"/>
                    </a:cubicBezTo>
                    <a:lnTo>
                      <a:pt x="21024686" y="326262"/>
                    </a:lnTo>
                    <a:lnTo>
                      <a:pt x="21061087" y="326262"/>
                    </a:lnTo>
                    <a:lnTo>
                      <a:pt x="21061087" y="894926"/>
                    </a:lnTo>
                    <a:cubicBezTo>
                      <a:pt x="21061087" y="912637"/>
                      <a:pt x="21044829" y="926934"/>
                      <a:pt x="21024686" y="926934"/>
                    </a:cubicBezTo>
                    <a:lnTo>
                      <a:pt x="36401" y="926934"/>
                    </a:lnTo>
                    <a:cubicBezTo>
                      <a:pt x="16259" y="926934"/>
                      <a:pt x="0" y="912637"/>
                      <a:pt x="0" y="894926"/>
                    </a:cubicBezTo>
                    <a:lnTo>
                      <a:pt x="0" y="326262"/>
                    </a:lnTo>
                    <a:lnTo>
                      <a:pt x="36401" y="326262"/>
                    </a:lnTo>
                    <a:lnTo>
                      <a:pt x="0" y="326262"/>
                    </a:lnTo>
                    <a:cubicBezTo>
                      <a:pt x="0" y="144033"/>
                      <a:pt x="179093" y="0"/>
                      <a:pt x="394586" y="0"/>
                    </a:cubicBezTo>
                    <a:cubicBezTo>
                      <a:pt x="401381" y="0"/>
                      <a:pt x="408054" y="1707"/>
                      <a:pt x="413878" y="4908"/>
                    </a:cubicBezTo>
                    <a:lnTo>
                      <a:pt x="394586" y="32007"/>
                    </a:lnTo>
                    <a:lnTo>
                      <a:pt x="394586" y="0"/>
                    </a:lnTo>
                    <a:moveTo>
                      <a:pt x="394586" y="64015"/>
                    </a:moveTo>
                    <a:cubicBezTo>
                      <a:pt x="387791" y="64015"/>
                      <a:pt x="381118" y="62308"/>
                      <a:pt x="375293" y="59107"/>
                    </a:cubicBezTo>
                    <a:lnTo>
                      <a:pt x="394586" y="32007"/>
                    </a:lnTo>
                    <a:lnTo>
                      <a:pt x="394586" y="64015"/>
                    </a:lnTo>
                    <a:cubicBezTo>
                      <a:pt x="214523" y="64015"/>
                      <a:pt x="72802" y="183402"/>
                      <a:pt x="72802" y="326262"/>
                    </a:cubicBezTo>
                    <a:lnTo>
                      <a:pt x="72802" y="894926"/>
                    </a:lnTo>
                    <a:lnTo>
                      <a:pt x="36401" y="894926"/>
                    </a:lnTo>
                    <a:lnTo>
                      <a:pt x="36401" y="862919"/>
                    </a:lnTo>
                    <a:lnTo>
                      <a:pt x="21024686" y="862919"/>
                    </a:lnTo>
                    <a:lnTo>
                      <a:pt x="21024686" y="894926"/>
                    </a:lnTo>
                    <a:lnTo>
                      <a:pt x="20988285" y="894926"/>
                    </a:lnTo>
                    <a:lnTo>
                      <a:pt x="20988285" y="326262"/>
                    </a:lnTo>
                    <a:cubicBezTo>
                      <a:pt x="20988285" y="183509"/>
                      <a:pt x="20846563" y="64015"/>
                      <a:pt x="20666500" y="64015"/>
                    </a:cubicBezTo>
                    <a:lnTo>
                      <a:pt x="394586" y="64015"/>
                    </a:lnTo>
                    <a:close/>
                  </a:path>
                </a:pathLst>
              </a:custGeom>
              <a:solidFill>
                <a:srgbClr val="D2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209077" y="1366821"/>
            <a:ext cx="15912608" cy="700354"/>
            <a:chOff x="0" y="0"/>
            <a:chExt cx="21061132" cy="926954"/>
          </a:xfrm>
        </p:grpSpPr>
        <p:sp>
          <p:nvSpPr>
            <p:cNvPr id="10" name="Freeform 10"/>
            <p:cNvSpPr/>
            <p:nvPr/>
          </p:nvSpPr>
          <p:spPr>
            <a:xfrm>
              <a:off x="36401" y="32007"/>
              <a:ext cx="20988285" cy="862919"/>
            </a:xfrm>
            <a:custGeom>
              <a:avLst/>
              <a:gdLst/>
              <a:ahLst/>
              <a:cxnLst/>
              <a:rect l="l" t="t" r="r" b="b"/>
              <a:pathLst>
                <a:path w="20988285" h="862919">
                  <a:moveTo>
                    <a:pt x="358185" y="0"/>
                  </a:moveTo>
                  <a:lnTo>
                    <a:pt x="20630099" y="0"/>
                  </a:lnTo>
                  <a:cubicBezTo>
                    <a:pt x="20827879" y="0"/>
                    <a:pt x="20988285" y="131764"/>
                    <a:pt x="20988285" y="294255"/>
                  </a:cubicBezTo>
                  <a:lnTo>
                    <a:pt x="20988285" y="862919"/>
                  </a:lnTo>
                  <a:lnTo>
                    <a:pt x="0" y="862919"/>
                  </a:lnTo>
                  <a:lnTo>
                    <a:pt x="0" y="294255"/>
                  </a:lnTo>
                  <a:cubicBezTo>
                    <a:pt x="0" y="131764"/>
                    <a:pt x="160407" y="0"/>
                    <a:pt x="358185" y="0"/>
                  </a:cubicBezTo>
                  <a:close/>
                </a:path>
              </a:pathLst>
            </a:custGeom>
            <a:solidFill>
              <a:srgbClr val="344C9D">
                <a:alpha val="8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061087" cy="926934"/>
            </a:xfrm>
            <a:custGeom>
              <a:avLst/>
              <a:gdLst/>
              <a:ahLst/>
              <a:cxnLst/>
              <a:rect l="l" t="t" r="r" b="b"/>
              <a:pathLst>
                <a:path w="21061087" h="926934">
                  <a:moveTo>
                    <a:pt x="394586" y="0"/>
                  </a:moveTo>
                  <a:lnTo>
                    <a:pt x="20666500" y="0"/>
                  </a:lnTo>
                  <a:lnTo>
                    <a:pt x="20666500" y="32007"/>
                  </a:lnTo>
                  <a:lnTo>
                    <a:pt x="20666500" y="0"/>
                  </a:lnTo>
                  <a:cubicBezTo>
                    <a:pt x="20882116" y="0"/>
                    <a:pt x="21061087" y="144033"/>
                    <a:pt x="21061087" y="326262"/>
                  </a:cubicBezTo>
                  <a:lnTo>
                    <a:pt x="21024686" y="326262"/>
                  </a:lnTo>
                  <a:lnTo>
                    <a:pt x="21061087" y="326262"/>
                  </a:lnTo>
                  <a:lnTo>
                    <a:pt x="21061087" y="894926"/>
                  </a:lnTo>
                  <a:cubicBezTo>
                    <a:pt x="21061087" y="912637"/>
                    <a:pt x="21044829" y="926934"/>
                    <a:pt x="21024686" y="926934"/>
                  </a:cubicBezTo>
                  <a:lnTo>
                    <a:pt x="36401" y="926934"/>
                  </a:lnTo>
                  <a:cubicBezTo>
                    <a:pt x="16259" y="926934"/>
                    <a:pt x="0" y="912637"/>
                    <a:pt x="0" y="894926"/>
                  </a:cubicBezTo>
                  <a:lnTo>
                    <a:pt x="0" y="326262"/>
                  </a:lnTo>
                  <a:lnTo>
                    <a:pt x="36401" y="326262"/>
                  </a:lnTo>
                  <a:lnTo>
                    <a:pt x="0" y="326262"/>
                  </a:lnTo>
                  <a:cubicBezTo>
                    <a:pt x="0" y="144033"/>
                    <a:pt x="179093" y="0"/>
                    <a:pt x="394586" y="0"/>
                  </a:cubicBezTo>
                  <a:cubicBezTo>
                    <a:pt x="401381" y="0"/>
                    <a:pt x="408054" y="1707"/>
                    <a:pt x="413878" y="4908"/>
                  </a:cubicBezTo>
                  <a:lnTo>
                    <a:pt x="394586" y="32007"/>
                  </a:lnTo>
                  <a:lnTo>
                    <a:pt x="394586" y="0"/>
                  </a:lnTo>
                  <a:moveTo>
                    <a:pt x="394586" y="64015"/>
                  </a:moveTo>
                  <a:cubicBezTo>
                    <a:pt x="387791" y="64015"/>
                    <a:pt x="381118" y="62308"/>
                    <a:pt x="375293" y="59107"/>
                  </a:cubicBezTo>
                  <a:lnTo>
                    <a:pt x="394586" y="32007"/>
                  </a:lnTo>
                  <a:lnTo>
                    <a:pt x="394586" y="64015"/>
                  </a:lnTo>
                  <a:cubicBezTo>
                    <a:pt x="214523" y="64015"/>
                    <a:pt x="72802" y="183402"/>
                    <a:pt x="72802" y="326262"/>
                  </a:cubicBezTo>
                  <a:lnTo>
                    <a:pt x="72802" y="894926"/>
                  </a:lnTo>
                  <a:lnTo>
                    <a:pt x="36401" y="894926"/>
                  </a:lnTo>
                  <a:lnTo>
                    <a:pt x="36401" y="862919"/>
                  </a:lnTo>
                  <a:lnTo>
                    <a:pt x="21024686" y="862919"/>
                  </a:lnTo>
                  <a:lnTo>
                    <a:pt x="21024686" y="894926"/>
                  </a:lnTo>
                  <a:lnTo>
                    <a:pt x="20988285" y="894926"/>
                  </a:lnTo>
                  <a:lnTo>
                    <a:pt x="20988285" y="326262"/>
                  </a:lnTo>
                  <a:cubicBezTo>
                    <a:pt x="20988285" y="183509"/>
                    <a:pt x="20846563" y="64015"/>
                    <a:pt x="20666500" y="64015"/>
                  </a:cubicBezTo>
                  <a:lnTo>
                    <a:pt x="394586" y="64015"/>
                  </a:lnTo>
                  <a:close/>
                </a:path>
              </a:pathLst>
            </a:custGeom>
            <a:solidFill>
              <a:srgbClr val="53110E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70684" y="1501787"/>
            <a:ext cx="409685" cy="410554"/>
            <a:chOff x="0" y="0"/>
            <a:chExt cx="754600" cy="75620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678434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0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678434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683" y="-3048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720217" y="249301"/>
                  </a:moveTo>
                  <a:lnTo>
                    <a:pt x="381000" y="249301"/>
                  </a:lnTo>
                  <a:cubicBezTo>
                    <a:pt x="359918" y="249301"/>
                    <a:pt x="342900" y="232283"/>
                    <a:pt x="342900" y="211201"/>
                  </a:cubicBezTo>
                  <a:lnTo>
                    <a:pt x="342900" y="41148"/>
                  </a:lnTo>
                  <a:lnTo>
                    <a:pt x="381000" y="41148"/>
                  </a:lnTo>
                  <a:lnTo>
                    <a:pt x="407924" y="68072"/>
                  </a:lnTo>
                  <a:lnTo>
                    <a:pt x="68707" y="408051"/>
                  </a:lnTo>
                  <a:lnTo>
                    <a:pt x="41783" y="381127"/>
                  </a:lnTo>
                  <a:lnTo>
                    <a:pt x="68707" y="354203"/>
                  </a:lnTo>
                  <a:lnTo>
                    <a:pt x="407924" y="694182"/>
                  </a:lnTo>
                  <a:lnTo>
                    <a:pt x="381000" y="721106"/>
                  </a:lnTo>
                  <a:lnTo>
                    <a:pt x="342900" y="721106"/>
                  </a:lnTo>
                  <a:lnTo>
                    <a:pt x="342900" y="551180"/>
                  </a:lnTo>
                  <a:cubicBezTo>
                    <a:pt x="342900" y="530098"/>
                    <a:pt x="359918" y="513080"/>
                    <a:pt x="381000" y="513080"/>
                  </a:cubicBezTo>
                  <a:lnTo>
                    <a:pt x="720217" y="513080"/>
                  </a:lnTo>
                  <a:lnTo>
                    <a:pt x="720217" y="551180"/>
                  </a:lnTo>
                  <a:lnTo>
                    <a:pt x="682117" y="551180"/>
                  </a:lnTo>
                  <a:lnTo>
                    <a:pt x="682117" y="211201"/>
                  </a:lnTo>
                  <a:lnTo>
                    <a:pt x="720217" y="211201"/>
                  </a:lnTo>
                  <a:lnTo>
                    <a:pt x="720217" y="249301"/>
                  </a:lnTo>
                  <a:moveTo>
                    <a:pt x="720217" y="173101"/>
                  </a:moveTo>
                  <a:cubicBezTo>
                    <a:pt x="741299" y="173101"/>
                    <a:pt x="758317" y="190119"/>
                    <a:pt x="758317" y="211201"/>
                  </a:cubicBezTo>
                  <a:lnTo>
                    <a:pt x="758317" y="551180"/>
                  </a:lnTo>
                  <a:cubicBezTo>
                    <a:pt x="758317" y="572262"/>
                    <a:pt x="741299" y="589280"/>
                    <a:pt x="720217" y="589280"/>
                  </a:cubicBezTo>
                  <a:lnTo>
                    <a:pt x="381000" y="589280"/>
                  </a:lnTo>
                  <a:lnTo>
                    <a:pt x="381000" y="551180"/>
                  </a:lnTo>
                  <a:lnTo>
                    <a:pt x="419100" y="551180"/>
                  </a:lnTo>
                  <a:lnTo>
                    <a:pt x="419100" y="721106"/>
                  </a:lnTo>
                  <a:cubicBezTo>
                    <a:pt x="419100" y="736473"/>
                    <a:pt x="409829" y="750443"/>
                    <a:pt x="395605" y="756285"/>
                  </a:cubicBezTo>
                  <a:cubicBezTo>
                    <a:pt x="381381" y="762127"/>
                    <a:pt x="364998" y="758952"/>
                    <a:pt x="354076" y="748030"/>
                  </a:cubicBezTo>
                  <a:lnTo>
                    <a:pt x="14859" y="408051"/>
                  </a:lnTo>
                  <a:cubicBezTo>
                    <a:pt x="0" y="393192"/>
                    <a:pt x="0" y="369062"/>
                    <a:pt x="14859" y="354203"/>
                  </a:cubicBezTo>
                  <a:lnTo>
                    <a:pt x="353949" y="14224"/>
                  </a:lnTo>
                  <a:cubicBezTo>
                    <a:pt x="364871" y="3302"/>
                    <a:pt x="381254" y="0"/>
                    <a:pt x="395478" y="5969"/>
                  </a:cubicBezTo>
                  <a:cubicBezTo>
                    <a:pt x="409702" y="11938"/>
                    <a:pt x="419100" y="25781"/>
                    <a:pt x="419100" y="41148"/>
                  </a:cubicBezTo>
                  <a:lnTo>
                    <a:pt x="419100" y="211201"/>
                  </a:lnTo>
                  <a:lnTo>
                    <a:pt x="381000" y="211201"/>
                  </a:lnTo>
                  <a:lnTo>
                    <a:pt x="381000" y="173101"/>
                  </a:lnTo>
                  <a:lnTo>
                    <a:pt x="720217" y="173101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248228" y="1501787"/>
            <a:ext cx="429512" cy="430423"/>
            <a:chOff x="0" y="0"/>
            <a:chExt cx="754600" cy="75620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678434" cy="679958"/>
            </a:xfrm>
            <a:custGeom>
              <a:avLst/>
              <a:gdLst/>
              <a:ahLst/>
              <a:cxnLst/>
              <a:rect l="l" t="t" r="r" b="b"/>
              <a:pathLst>
                <a:path w="678434" h="679958">
                  <a:moveTo>
                    <a:pt x="0" y="170053"/>
                  </a:moveTo>
                  <a:lnTo>
                    <a:pt x="339217" y="170053"/>
                  </a:lnTo>
                  <a:lnTo>
                    <a:pt x="339217" y="0"/>
                  </a:lnTo>
                  <a:lnTo>
                    <a:pt x="678434" y="339979"/>
                  </a:lnTo>
                  <a:lnTo>
                    <a:pt x="339217" y="679958"/>
                  </a:lnTo>
                  <a:lnTo>
                    <a:pt x="339217" y="510032"/>
                  </a:lnTo>
                  <a:lnTo>
                    <a:pt x="0" y="510032"/>
                  </a:lnTo>
                  <a:close/>
                </a:path>
              </a:pathLst>
            </a:custGeom>
            <a:solidFill>
              <a:srgbClr val="F2CD1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-2921"/>
              <a:ext cx="758317" cy="762127"/>
            </a:xfrm>
            <a:custGeom>
              <a:avLst/>
              <a:gdLst/>
              <a:ahLst/>
              <a:cxnLst/>
              <a:rect l="l" t="t" r="r" b="b"/>
              <a:pathLst>
                <a:path w="758317" h="762127">
                  <a:moveTo>
                    <a:pt x="38100" y="172974"/>
                  </a:moveTo>
                  <a:lnTo>
                    <a:pt x="377317" y="172974"/>
                  </a:lnTo>
                  <a:lnTo>
                    <a:pt x="377317" y="211074"/>
                  </a:lnTo>
                  <a:lnTo>
                    <a:pt x="339217" y="211074"/>
                  </a:lnTo>
                  <a:lnTo>
                    <a:pt x="339217" y="41021"/>
                  </a:lnTo>
                  <a:cubicBezTo>
                    <a:pt x="339217" y="25654"/>
                    <a:pt x="348488" y="11684"/>
                    <a:pt x="362712" y="5842"/>
                  </a:cubicBezTo>
                  <a:cubicBezTo>
                    <a:pt x="376936" y="0"/>
                    <a:pt x="393319" y="3175"/>
                    <a:pt x="404241" y="14097"/>
                  </a:cubicBezTo>
                  <a:lnTo>
                    <a:pt x="743458" y="354076"/>
                  </a:lnTo>
                  <a:cubicBezTo>
                    <a:pt x="758317" y="368935"/>
                    <a:pt x="758317" y="393065"/>
                    <a:pt x="743458" y="407924"/>
                  </a:cubicBezTo>
                  <a:lnTo>
                    <a:pt x="404241" y="747903"/>
                  </a:lnTo>
                  <a:cubicBezTo>
                    <a:pt x="393319" y="758825"/>
                    <a:pt x="376936" y="762127"/>
                    <a:pt x="362712" y="756158"/>
                  </a:cubicBezTo>
                  <a:cubicBezTo>
                    <a:pt x="348488" y="750189"/>
                    <a:pt x="339217" y="736346"/>
                    <a:pt x="339217" y="720979"/>
                  </a:cubicBezTo>
                  <a:lnTo>
                    <a:pt x="339217" y="551053"/>
                  </a:lnTo>
                  <a:lnTo>
                    <a:pt x="377317" y="551053"/>
                  </a:lnTo>
                  <a:lnTo>
                    <a:pt x="377317" y="589153"/>
                  </a:lnTo>
                  <a:lnTo>
                    <a:pt x="38100" y="589153"/>
                  </a:lnTo>
                  <a:cubicBezTo>
                    <a:pt x="17018" y="589153"/>
                    <a:pt x="0" y="572135"/>
                    <a:pt x="0" y="551053"/>
                  </a:cubicBezTo>
                  <a:lnTo>
                    <a:pt x="0" y="211074"/>
                  </a:lnTo>
                  <a:cubicBezTo>
                    <a:pt x="0" y="189992"/>
                    <a:pt x="17018" y="172974"/>
                    <a:pt x="38100" y="172974"/>
                  </a:cubicBezTo>
                  <a:moveTo>
                    <a:pt x="38100" y="249174"/>
                  </a:moveTo>
                  <a:lnTo>
                    <a:pt x="38100" y="211074"/>
                  </a:lnTo>
                  <a:lnTo>
                    <a:pt x="76200" y="211074"/>
                  </a:lnTo>
                  <a:lnTo>
                    <a:pt x="76200" y="551053"/>
                  </a:lnTo>
                  <a:lnTo>
                    <a:pt x="38100" y="551053"/>
                  </a:lnTo>
                  <a:lnTo>
                    <a:pt x="38100" y="512953"/>
                  </a:lnTo>
                  <a:lnTo>
                    <a:pt x="377317" y="512953"/>
                  </a:lnTo>
                  <a:cubicBezTo>
                    <a:pt x="398399" y="512953"/>
                    <a:pt x="415417" y="529971"/>
                    <a:pt x="415417" y="551053"/>
                  </a:cubicBezTo>
                  <a:lnTo>
                    <a:pt x="415417" y="720979"/>
                  </a:lnTo>
                  <a:lnTo>
                    <a:pt x="377317" y="720979"/>
                  </a:lnTo>
                  <a:lnTo>
                    <a:pt x="350393" y="694055"/>
                  </a:lnTo>
                  <a:lnTo>
                    <a:pt x="689483" y="354076"/>
                  </a:lnTo>
                  <a:lnTo>
                    <a:pt x="716407" y="381000"/>
                  </a:lnTo>
                  <a:lnTo>
                    <a:pt x="689483" y="407924"/>
                  </a:lnTo>
                  <a:lnTo>
                    <a:pt x="350266" y="67945"/>
                  </a:lnTo>
                  <a:lnTo>
                    <a:pt x="377317" y="41021"/>
                  </a:lnTo>
                  <a:lnTo>
                    <a:pt x="415417" y="41021"/>
                  </a:lnTo>
                  <a:lnTo>
                    <a:pt x="415417" y="211074"/>
                  </a:lnTo>
                  <a:cubicBezTo>
                    <a:pt x="415417" y="232156"/>
                    <a:pt x="398399" y="249174"/>
                    <a:pt x="377317" y="249174"/>
                  </a:cubicBezTo>
                  <a:lnTo>
                    <a:pt x="38100" y="249174"/>
                  </a:lnTo>
                  <a:close/>
                </a:path>
              </a:pathLst>
            </a:custGeom>
            <a:solidFill>
              <a:srgbClr val="53110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2121" y="1552351"/>
            <a:ext cx="322505" cy="3225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D116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4550" y="1552351"/>
            <a:ext cx="325228" cy="3252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1414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57903" y="1556418"/>
            <a:ext cx="321161" cy="3211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D2FF"/>
            </a:solidFill>
            <a:ln w="28575" cap="sq">
              <a:solidFill>
                <a:srgbClr val="000000"/>
              </a:solidFill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06690" y="317314"/>
            <a:ext cx="1749868" cy="174986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5007962" y="317314"/>
            <a:ext cx="2910046" cy="2910046"/>
          </a:xfrm>
          <a:custGeom>
            <a:avLst/>
            <a:gdLst/>
            <a:ahLst/>
            <a:cxnLst/>
            <a:rect l="l" t="t" r="r" b="b"/>
            <a:pathLst>
              <a:path w="2910046" h="2910046">
                <a:moveTo>
                  <a:pt x="0" y="0"/>
                </a:moveTo>
                <a:lnTo>
                  <a:pt x="2910045" y="0"/>
                </a:lnTo>
                <a:lnTo>
                  <a:pt x="2910045" y="2910046"/>
                </a:lnTo>
                <a:lnTo>
                  <a:pt x="0" y="291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836074" y="7310568"/>
            <a:ext cx="1947732" cy="1947732"/>
          </a:xfrm>
          <a:custGeom>
            <a:avLst/>
            <a:gdLst/>
            <a:ahLst/>
            <a:cxnLst/>
            <a:rect l="l" t="t" r="r" b="b"/>
            <a:pathLst>
              <a:path w="1947732" h="1947732">
                <a:moveTo>
                  <a:pt x="0" y="0"/>
                </a:moveTo>
                <a:lnTo>
                  <a:pt x="1947732" y="0"/>
                </a:lnTo>
                <a:lnTo>
                  <a:pt x="1947732" y="1947732"/>
                </a:lnTo>
                <a:lnTo>
                  <a:pt x="0" y="1947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066249" y="5538896"/>
            <a:ext cx="1469721" cy="1469721"/>
          </a:xfrm>
          <a:custGeom>
            <a:avLst/>
            <a:gdLst/>
            <a:ahLst/>
            <a:cxnLst/>
            <a:rect l="l" t="t" r="r" b="b"/>
            <a:pathLst>
              <a:path w="1469721" h="1469721">
                <a:moveTo>
                  <a:pt x="0" y="0"/>
                </a:moveTo>
                <a:lnTo>
                  <a:pt x="1469721" y="0"/>
                </a:lnTo>
                <a:lnTo>
                  <a:pt x="1469721" y="1469722"/>
                </a:lnTo>
                <a:lnTo>
                  <a:pt x="0" y="146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956559" y="3535602"/>
            <a:ext cx="1701345" cy="1701345"/>
          </a:xfrm>
          <a:custGeom>
            <a:avLst/>
            <a:gdLst/>
            <a:ahLst/>
            <a:cxnLst/>
            <a:rect l="l" t="t" r="r" b="b"/>
            <a:pathLst>
              <a:path w="1701345" h="1701345">
                <a:moveTo>
                  <a:pt x="0" y="0"/>
                </a:moveTo>
                <a:lnTo>
                  <a:pt x="1701344" y="0"/>
                </a:lnTo>
                <a:lnTo>
                  <a:pt x="1701344" y="1701345"/>
                </a:lnTo>
                <a:lnTo>
                  <a:pt x="0" y="1701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004394" y="7395499"/>
            <a:ext cx="1224383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Memberikan kontribusi pada lingkup analisis sentimen untuk pengembangan model yang lebih akurat kedepannya.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56559" y="2550720"/>
            <a:ext cx="8071509" cy="84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92"/>
              </a:lnSpc>
            </a:pPr>
            <a:r>
              <a:rPr lang="en-US" sz="5577">
                <a:solidFill>
                  <a:srgbClr val="0038A8"/>
                </a:solidFill>
                <a:latin typeface="Luckiest Guy"/>
              </a:rPr>
              <a:t>MANFAAT AUTOMATISASI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04394" y="5606524"/>
            <a:ext cx="1224383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Membantu pemerintah dan pemilik bisnis dalam mengetahui opini masyarakat secara otomatis.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04394" y="3817549"/>
            <a:ext cx="1224383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53110E"/>
                </a:solidFill>
                <a:latin typeface="Nunito Bold"/>
              </a:rPr>
              <a:t>Menghemat waktu dalam mengetahui opini masyarakat terhadap produk, layanan, atau kebijakan tertentu.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1682</Words>
  <Application>Microsoft Office PowerPoint</Application>
  <PresentationFormat>Custom</PresentationFormat>
  <Paragraphs>538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League Spartan</vt:lpstr>
      <vt:lpstr>Canva Sans Bold</vt:lpstr>
      <vt:lpstr>Arial</vt:lpstr>
      <vt:lpstr>Luckiest Guy</vt:lpstr>
      <vt:lpstr>Nunito Bold</vt:lpstr>
      <vt:lpstr>Calibri</vt:lpstr>
      <vt:lpstr>Nunito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IFEST Final</dc:title>
  <dc:creator>Jemmy</dc:creator>
  <cp:lastModifiedBy>pc rakitan</cp:lastModifiedBy>
  <cp:revision>2</cp:revision>
  <dcterms:created xsi:type="dcterms:W3CDTF">2006-08-16T00:00:00Z</dcterms:created>
  <dcterms:modified xsi:type="dcterms:W3CDTF">2023-09-16T16:49:26Z</dcterms:modified>
  <dc:identifier>DAFub7vz3zE</dc:identifier>
</cp:coreProperties>
</file>